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8" r:id="rId2"/>
    <p:sldId id="259" r:id="rId3"/>
    <p:sldId id="260" r:id="rId4"/>
    <p:sldId id="270" r:id="rId5"/>
    <p:sldId id="272" r:id="rId6"/>
    <p:sldId id="273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1" autoAdjust="0"/>
    <p:restoredTop sz="85696" autoAdjust="0"/>
  </p:normalViewPr>
  <p:slideViewPr>
    <p:cSldViewPr snapToGrid="0">
      <p:cViewPr varScale="1">
        <p:scale>
          <a:sx n="73" d="100"/>
          <a:sy n="73" d="100"/>
        </p:scale>
        <p:origin x="1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B4D6CB-DBA8-43F0-A253-E3D492014733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0611DA8C-B47B-4DD2-9291-13CDFB5610E2}">
      <dgm:prSet/>
      <dgm:spPr/>
      <dgm:t>
        <a:bodyPr/>
        <a:lstStyle/>
        <a:p>
          <a:r>
            <a:rPr lang="en-US"/>
            <a:t>Etymology</a:t>
          </a:r>
        </a:p>
      </dgm:t>
    </dgm:pt>
    <dgm:pt modelId="{C6351C9C-AD94-407C-948D-A040BC8AE38A}" type="parTrans" cxnId="{FBEF347C-A610-4ED2-A1CA-A1BCDDA42083}">
      <dgm:prSet/>
      <dgm:spPr/>
      <dgm:t>
        <a:bodyPr/>
        <a:lstStyle/>
        <a:p>
          <a:endParaRPr lang="en-US"/>
        </a:p>
      </dgm:t>
    </dgm:pt>
    <dgm:pt modelId="{9E24E50E-F11A-4169-8D8D-BBF50FED81F5}" type="sibTrans" cxnId="{FBEF347C-A610-4ED2-A1CA-A1BCDDA42083}">
      <dgm:prSet/>
      <dgm:spPr/>
      <dgm:t>
        <a:bodyPr/>
        <a:lstStyle/>
        <a:p>
          <a:endParaRPr lang="en-US"/>
        </a:p>
      </dgm:t>
    </dgm:pt>
    <dgm:pt modelId="{BBBD50F2-66BE-49C6-B1B6-9C46B3D8273E}">
      <dgm:prSet/>
      <dgm:spPr/>
      <dgm:t>
        <a:bodyPr/>
        <a:lstStyle/>
        <a:p>
          <a:r>
            <a:rPr lang="en-US"/>
            <a:t>Data</a:t>
          </a:r>
        </a:p>
      </dgm:t>
    </dgm:pt>
    <dgm:pt modelId="{8342645E-3E5A-4E52-9BA9-EA6E37AC133A}" type="parTrans" cxnId="{5938D89A-220C-4B64-A039-DE3DED719E3B}">
      <dgm:prSet/>
      <dgm:spPr/>
      <dgm:t>
        <a:bodyPr/>
        <a:lstStyle/>
        <a:p>
          <a:endParaRPr lang="en-US"/>
        </a:p>
      </dgm:t>
    </dgm:pt>
    <dgm:pt modelId="{1BE2E949-63A5-485B-954D-F5FE57F62AD9}" type="sibTrans" cxnId="{5938D89A-220C-4B64-A039-DE3DED719E3B}">
      <dgm:prSet/>
      <dgm:spPr/>
      <dgm:t>
        <a:bodyPr/>
        <a:lstStyle/>
        <a:p>
          <a:endParaRPr lang="en-US"/>
        </a:p>
      </dgm:t>
    </dgm:pt>
    <dgm:pt modelId="{235B38EC-A8FE-4B44-9398-455923083906}">
      <dgm:prSet/>
      <dgm:spPr/>
      <dgm:t>
        <a:bodyPr/>
        <a:lstStyle/>
        <a:p>
          <a:r>
            <a:rPr lang="en-US"/>
            <a:t>High chance and Low chance of admission</a:t>
          </a:r>
        </a:p>
      </dgm:t>
    </dgm:pt>
    <dgm:pt modelId="{9A29FC92-4D21-4AB6-81AD-29B39CD41636}" type="parTrans" cxnId="{4575144A-D6C6-436D-A6CE-E2184ABFEA31}">
      <dgm:prSet/>
      <dgm:spPr/>
      <dgm:t>
        <a:bodyPr/>
        <a:lstStyle/>
        <a:p>
          <a:endParaRPr lang="en-US"/>
        </a:p>
      </dgm:t>
    </dgm:pt>
    <dgm:pt modelId="{5E63601E-D61D-4A17-B917-3CC158578FCC}" type="sibTrans" cxnId="{4575144A-D6C6-436D-A6CE-E2184ABFEA31}">
      <dgm:prSet/>
      <dgm:spPr/>
      <dgm:t>
        <a:bodyPr/>
        <a:lstStyle/>
        <a:p>
          <a:endParaRPr lang="en-US"/>
        </a:p>
      </dgm:t>
    </dgm:pt>
    <dgm:pt modelId="{8837E6BA-4B4C-4BDD-A295-C0170182465E}">
      <dgm:prSet/>
      <dgm:spPr/>
      <dgm:t>
        <a:bodyPr/>
        <a:lstStyle/>
        <a:p>
          <a:r>
            <a:rPr lang="en-US"/>
            <a:t>Average GRE Score for two groups</a:t>
          </a:r>
        </a:p>
      </dgm:t>
    </dgm:pt>
    <dgm:pt modelId="{8B477B3C-57B1-4DC5-A11B-E9664440BF42}" type="parTrans" cxnId="{5716475A-D797-479E-8C4D-8A2AAAECC04D}">
      <dgm:prSet/>
      <dgm:spPr/>
      <dgm:t>
        <a:bodyPr/>
        <a:lstStyle/>
        <a:p>
          <a:endParaRPr lang="en-US"/>
        </a:p>
      </dgm:t>
    </dgm:pt>
    <dgm:pt modelId="{5194ADC7-33D2-4161-97BC-1C7F086B01C7}" type="sibTrans" cxnId="{5716475A-D797-479E-8C4D-8A2AAAECC04D}">
      <dgm:prSet/>
      <dgm:spPr/>
      <dgm:t>
        <a:bodyPr/>
        <a:lstStyle/>
        <a:p>
          <a:endParaRPr lang="en-US"/>
        </a:p>
      </dgm:t>
    </dgm:pt>
    <dgm:pt modelId="{9A293982-54C6-475B-992E-3CE62B68C0D1}">
      <dgm:prSet/>
      <dgm:spPr/>
      <dgm:t>
        <a:bodyPr/>
        <a:lstStyle/>
        <a:p>
          <a:r>
            <a:rPr lang="en-US"/>
            <a:t>T-test for GRE Score</a:t>
          </a:r>
        </a:p>
      </dgm:t>
    </dgm:pt>
    <dgm:pt modelId="{1BF49199-F2B2-48F0-A42E-C5941F74B990}" type="parTrans" cxnId="{F7EAD971-2DA6-49DA-B69D-6E91A27F0116}">
      <dgm:prSet/>
      <dgm:spPr/>
      <dgm:t>
        <a:bodyPr/>
        <a:lstStyle/>
        <a:p>
          <a:endParaRPr lang="en-US"/>
        </a:p>
      </dgm:t>
    </dgm:pt>
    <dgm:pt modelId="{A761F47E-64FC-4596-A312-0D837E5567EA}" type="sibTrans" cxnId="{F7EAD971-2DA6-49DA-B69D-6E91A27F0116}">
      <dgm:prSet/>
      <dgm:spPr/>
      <dgm:t>
        <a:bodyPr/>
        <a:lstStyle/>
        <a:p>
          <a:endParaRPr lang="en-US"/>
        </a:p>
      </dgm:t>
    </dgm:pt>
    <dgm:pt modelId="{8D78DBEB-6126-46C0-B951-717C5C5109CC}">
      <dgm:prSet/>
      <dgm:spPr/>
      <dgm:t>
        <a:bodyPr/>
        <a:lstStyle/>
        <a:p>
          <a:r>
            <a:rPr lang="en-US"/>
            <a:t>T-Test for TOEFL Score</a:t>
          </a:r>
        </a:p>
      </dgm:t>
    </dgm:pt>
    <dgm:pt modelId="{B617E63E-A811-49E4-8228-7C40FB387BC1}" type="parTrans" cxnId="{8138A557-68A9-4A70-9DF5-DCD3A21676D5}">
      <dgm:prSet/>
      <dgm:spPr/>
      <dgm:t>
        <a:bodyPr/>
        <a:lstStyle/>
        <a:p>
          <a:endParaRPr lang="en-US"/>
        </a:p>
      </dgm:t>
    </dgm:pt>
    <dgm:pt modelId="{5E9A73DF-1DF6-42E0-A907-0939AE1749C5}" type="sibTrans" cxnId="{8138A557-68A9-4A70-9DF5-DCD3A21676D5}">
      <dgm:prSet/>
      <dgm:spPr/>
      <dgm:t>
        <a:bodyPr/>
        <a:lstStyle/>
        <a:p>
          <a:endParaRPr lang="en-US"/>
        </a:p>
      </dgm:t>
    </dgm:pt>
    <dgm:pt modelId="{D722BC1E-90AB-4457-B3CB-083C215EECF7}">
      <dgm:prSet/>
      <dgm:spPr/>
      <dgm:t>
        <a:bodyPr/>
        <a:lstStyle/>
        <a:p>
          <a:r>
            <a:rPr lang="en-US"/>
            <a:t>Conclusion</a:t>
          </a:r>
        </a:p>
      </dgm:t>
    </dgm:pt>
    <dgm:pt modelId="{11171062-61A2-4A59-AB76-7D31E961389F}" type="parTrans" cxnId="{4A7B4FDC-4777-4010-B0B3-31982C680F13}">
      <dgm:prSet/>
      <dgm:spPr/>
      <dgm:t>
        <a:bodyPr/>
        <a:lstStyle/>
        <a:p>
          <a:endParaRPr lang="en-US"/>
        </a:p>
      </dgm:t>
    </dgm:pt>
    <dgm:pt modelId="{0EA690BB-DE13-4C0C-9755-23C516583605}" type="sibTrans" cxnId="{4A7B4FDC-4777-4010-B0B3-31982C680F13}">
      <dgm:prSet/>
      <dgm:spPr/>
      <dgm:t>
        <a:bodyPr/>
        <a:lstStyle/>
        <a:p>
          <a:endParaRPr lang="en-US"/>
        </a:p>
      </dgm:t>
    </dgm:pt>
    <dgm:pt modelId="{AEC88D22-963A-471D-9524-BBBD0B8CEECF}" type="pres">
      <dgm:prSet presAssocID="{79B4D6CB-DBA8-43F0-A253-E3D492014733}" presName="linear" presStyleCnt="0">
        <dgm:presLayoutVars>
          <dgm:animLvl val="lvl"/>
          <dgm:resizeHandles val="exact"/>
        </dgm:presLayoutVars>
      </dgm:prSet>
      <dgm:spPr/>
    </dgm:pt>
    <dgm:pt modelId="{9EB3B26D-A84D-4F8D-B7D1-03E38E684AEE}" type="pres">
      <dgm:prSet presAssocID="{0611DA8C-B47B-4DD2-9291-13CDFB5610E2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B91EBA21-8AB7-4BF8-A988-06E9AB4C0696}" type="pres">
      <dgm:prSet presAssocID="{9E24E50E-F11A-4169-8D8D-BBF50FED81F5}" presName="spacer" presStyleCnt="0"/>
      <dgm:spPr/>
    </dgm:pt>
    <dgm:pt modelId="{542C26F3-533A-4E4B-AD49-4F996CFF3F80}" type="pres">
      <dgm:prSet presAssocID="{BBBD50F2-66BE-49C6-B1B6-9C46B3D8273E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47123947-885A-474D-9311-20CB4A12C0DA}" type="pres">
      <dgm:prSet presAssocID="{1BE2E949-63A5-485B-954D-F5FE57F62AD9}" presName="spacer" presStyleCnt="0"/>
      <dgm:spPr/>
    </dgm:pt>
    <dgm:pt modelId="{47AE34DD-532B-4426-9496-F4C0DBC6D892}" type="pres">
      <dgm:prSet presAssocID="{235B38EC-A8FE-4B44-9398-455923083906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99B45D9C-DD66-4777-8057-E5BD35E38002}" type="pres">
      <dgm:prSet presAssocID="{5E63601E-D61D-4A17-B917-3CC158578FCC}" presName="spacer" presStyleCnt="0"/>
      <dgm:spPr/>
    </dgm:pt>
    <dgm:pt modelId="{EB2D1F32-CDA9-401C-B964-EAFDAB52806B}" type="pres">
      <dgm:prSet presAssocID="{8837E6BA-4B4C-4BDD-A295-C0170182465E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1538F0E6-8D5E-4410-BC1D-5540F87AA281}" type="pres">
      <dgm:prSet presAssocID="{5194ADC7-33D2-4161-97BC-1C7F086B01C7}" presName="spacer" presStyleCnt="0"/>
      <dgm:spPr/>
    </dgm:pt>
    <dgm:pt modelId="{EBFC68D9-65A6-42C0-BD30-05CE284EEDBC}" type="pres">
      <dgm:prSet presAssocID="{9A293982-54C6-475B-992E-3CE62B68C0D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2DB2705A-83B7-4E90-B6BA-302E18F87DA5}" type="pres">
      <dgm:prSet presAssocID="{A761F47E-64FC-4596-A312-0D837E5567EA}" presName="spacer" presStyleCnt="0"/>
      <dgm:spPr/>
    </dgm:pt>
    <dgm:pt modelId="{403910D5-59C1-44D5-8AF4-673A9DBBE936}" type="pres">
      <dgm:prSet presAssocID="{8D78DBEB-6126-46C0-B951-717C5C5109CC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BE5C4184-914C-4160-8427-47E6FE3995C5}" type="pres">
      <dgm:prSet presAssocID="{5E9A73DF-1DF6-42E0-A907-0939AE1749C5}" presName="spacer" presStyleCnt="0"/>
      <dgm:spPr/>
    </dgm:pt>
    <dgm:pt modelId="{20F65506-227E-42DA-887C-80AB74CFB9D0}" type="pres">
      <dgm:prSet presAssocID="{D722BC1E-90AB-4457-B3CB-083C215EECF7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83633600-AB0F-4AA4-8BAE-D71A2316990D}" type="presOf" srcId="{BBBD50F2-66BE-49C6-B1B6-9C46B3D8273E}" destId="{542C26F3-533A-4E4B-AD49-4F996CFF3F80}" srcOrd="0" destOrd="0" presId="urn:microsoft.com/office/officeart/2005/8/layout/vList2"/>
    <dgm:cxn modelId="{23D14212-6338-42D6-B199-D113669CE519}" type="presOf" srcId="{235B38EC-A8FE-4B44-9398-455923083906}" destId="{47AE34DD-532B-4426-9496-F4C0DBC6D892}" srcOrd="0" destOrd="0" presId="urn:microsoft.com/office/officeart/2005/8/layout/vList2"/>
    <dgm:cxn modelId="{B5F0E940-2D1C-49E6-A448-FF8C8328F524}" type="presOf" srcId="{0611DA8C-B47B-4DD2-9291-13CDFB5610E2}" destId="{9EB3B26D-A84D-4F8D-B7D1-03E38E684AEE}" srcOrd="0" destOrd="0" presId="urn:microsoft.com/office/officeart/2005/8/layout/vList2"/>
    <dgm:cxn modelId="{4575144A-D6C6-436D-A6CE-E2184ABFEA31}" srcId="{79B4D6CB-DBA8-43F0-A253-E3D492014733}" destId="{235B38EC-A8FE-4B44-9398-455923083906}" srcOrd="2" destOrd="0" parTransId="{9A29FC92-4D21-4AB6-81AD-29B39CD41636}" sibTransId="{5E63601E-D61D-4A17-B917-3CC158578FCC}"/>
    <dgm:cxn modelId="{EC553C6E-BD70-489D-B5CE-F3D7B407F834}" type="presOf" srcId="{79B4D6CB-DBA8-43F0-A253-E3D492014733}" destId="{AEC88D22-963A-471D-9524-BBBD0B8CEECF}" srcOrd="0" destOrd="0" presId="urn:microsoft.com/office/officeart/2005/8/layout/vList2"/>
    <dgm:cxn modelId="{F7EAD971-2DA6-49DA-B69D-6E91A27F0116}" srcId="{79B4D6CB-DBA8-43F0-A253-E3D492014733}" destId="{9A293982-54C6-475B-992E-3CE62B68C0D1}" srcOrd="4" destOrd="0" parTransId="{1BF49199-F2B2-48F0-A42E-C5941F74B990}" sibTransId="{A761F47E-64FC-4596-A312-0D837E5567EA}"/>
    <dgm:cxn modelId="{8138A557-68A9-4A70-9DF5-DCD3A21676D5}" srcId="{79B4D6CB-DBA8-43F0-A253-E3D492014733}" destId="{8D78DBEB-6126-46C0-B951-717C5C5109CC}" srcOrd="5" destOrd="0" parTransId="{B617E63E-A811-49E4-8228-7C40FB387BC1}" sibTransId="{5E9A73DF-1DF6-42E0-A907-0939AE1749C5}"/>
    <dgm:cxn modelId="{5716475A-D797-479E-8C4D-8A2AAAECC04D}" srcId="{79B4D6CB-DBA8-43F0-A253-E3D492014733}" destId="{8837E6BA-4B4C-4BDD-A295-C0170182465E}" srcOrd="3" destOrd="0" parTransId="{8B477B3C-57B1-4DC5-A11B-E9664440BF42}" sibTransId="{5194ADC7-33D2-4161-97BC-1C7F086B01C7}"/>
    <dgm:cxn modelId="{FBEF347C-A610-4ED2-A1CA-A1BCDDA42083}" srcId="{79B4D6CB-DBA8-43F0-A253-E3D492014733}" destId="{0611DA8C-B47B-4DD2-9291-13CDFB5610E2}" srcOrd="0" destOrd="0" parTransId="{C6351C9C-AD94-407C-948D-A040BC8AE38A}" sibTransId="{9E24E50E-F11A-4169-8D8D-BBF50FED81F5}"/>
    <dgm:cxn modelId="{0E2FBA7E-9101-4BE4-AA48-B7DE87C7F649}" type="presOf" srcId="{D722BC1E-90AB-4457-B3CB-083C215EECF7}" destId="{20F65506-227E-42DA-887C-80AB74CFB9D0}" srcOrd="0" destOrd="0" presId="urn:microsoft.com/office/officeart/2005/8/layout/vList2"/>
    <dgm:cxn modelId="{8FBDB382-D788-4E47-91AB-75781360B7C9}" type="presOf" srcId="{8837E6BA-4B4C-4BDD-A295-C0170182465E}" destId="{EB2D1F32-CDA9-401C-B964-EAFDAB52806B}" srcOrd="0" destOrd="0" presId="urn:microsoft.com/office/officeart/2005/8/layout/vList2"/>
    <dgm:cxn modelId="{5938D89A-220C-4B64-A039-DE3DED719E3B}" srcId="{79B4D6CB-DBA8-43F0-A253-E3D492014733}" destId="{BBBD50F2-66BE-49C6-B1B6-9C46B3D8273E}" srcOrd="1" destOrd="0" parTransId="{8342645E-3E5A-4E52-9BA9-EA6E37AC133A}" sibTransId="{1BE2E949-63A5-485B-954D-F5FE57F62AD9}"/>
    <dgm:cxn modelId="{CDAC13BA-1245-4CDF-8890-8A5037EABFAA}" type="presOf" srcId="{9A293982-54C6-475B-992E-3CE62B68C0D1}" destId="{EBFC68D9-65A6-42C0-BD30-05CE284EEDBC}" srcOrd="0" destOrd="0" presId="urn:microsoft.com/office/officeart/2005/8/layout/vList2"/>
    <dgm:cxn modelId="{EBC4ECC9-737B-433E-86B4-0F4B45CA3DEC}" type="presOf" srcId="{8D78DBEB-6126-46C0-B951-717C5C5109CC}" destId="{403910D5-59C1-44D5-8AF4-673A9DBBE936}" srcOrd="0" destOrd="0" presId="urn:microsoft.com/office/officeart/2005/8/layout/vList2"/>
    <dgm:cxn modelId="{4A7B4FDC-4777-4010-B0B3-31982C680F13}" srcId="{79B4D6CB-DBA8-43F0-A253-E3D492014733}" destId="{D722BC1E-90AB-4457-B3CB-083C215EECF7}" srcOrd="6" destOrd="0" parTransId="{11171062-61A2-4A59-AB76-7D31E961389F}" sibTransId="{0EA690BB-DE13-4C0C-9755-23C516583605}"/>
    <dgm:cxn modelId="{12EAA226-DD1C-4D7E-9864-79812A5B7F00}" type="presParOf" srcId="{AEC88D22-963A-471D-9524-BBBD0B8CEECF}" destId="{9EB3B26D-A84D-4F8D-B7D1-03E38E684AEE}" srcOrd="0" destOrd="0" presId="urn:microsoft.com/office/officeart/2005/8/layout/vList2"/>
    <dgm:cxn modelId="{4D6B1114-BE2F-4CAF-83DF-57F46751B1E6}" type="presParOf" srcId="{AEC88D22-963A-471D-9524-BBBD0B8CEECF}" destId="{B91EBA21-8AB7-4BF8-A988-06E9AB4C0696}" srcOrd="1" destOrd="0" presId="urn:microsoft.com/office/officeart/2005/8/layout/vList2"/>
    <dgm:cxn modelId="{C3BCBEDC-44AF-46C9-A0C0-F8A624C26857}" type="presParOf" srcId="{AEC88D22-963A-471D-9524-BBBD0B8CEECF}" destId="{542C26F3-533A-4E4B-AD49-4F996CFF3F80}" srcOrd="2" destOrd="0" presId="urn:microsoft.com/office/officeart/2005/8/layout/vList2"/>
    <dgm:cxn modelId="{D523B278-7C72-4D7A-BBE2-C16AE5CA0CA9}" type="presParOf" srcId="{AEC88D22-963A-471D-9524-BBBD0B8CEECF}" destId="{47123947-885A-474D-9311-20CB4A12C0DA}" srcOrd="3" destOrd="0" presId="urn:microsoft.com/office/officeart/2005/8/layout/vList2"/>
    <dgm:cxn modelId="{57637065-979E-47B3-9666-629AC072AF06}" type="presParOf" srcId="{AEC88D22-963A-471D-9524-BBBD0B8CEECF}" destId="{47AE34DD-532B-4426-9496-F4C0DBC6D892}" srcOrd="4" destOrd="0" presId="urn:microsoft.com/office/officeart/2005/8/layout/vList2"/>
    <dgm:cxn modelId="{D0A440DE-B490-4E7C-B41D-51455AB368A8}" type="presParOf" srcId="{AEC88D22-963A-471D-9524-BBBD0B8CEECF}" destId="{99B45D9C-DD66-4777-8057-E5BD35E38002}" srcOrd="5" destOrd="0" presId="urn:microsoft.com/office/officeart/2005/8/layout/vList2"/>
    <dgm:cxn modelId="{E63C5DC1-6BDB-4398-BB09-0695144B7110}" type="presParOf" srcId="{AEC88D22-963A-471D-9524-BBBD0B8CEECF}" destId="{EB2D1F32-CDA9-401C-B964-EAFDAB52806B}" srcOrd="6" destOrd="0" presId="urn:microsoft.com/office/officeart/2005/8/layout/vList2"/>
    <dgm:cxn modelId="{D0C23282-0FB5-4EAF-BF79-6F791AC86568}" type="presParOf" srcId="{AEC88D22-963A-471D-9524-BBBD0B8CEECF}" destId="{1538F0E6-8D5E-4410-BC1D-5540F87AA281}" srcOrd="7" destOrd="0" presId="urn:microsoft.com/office/officeart/2005/8/layout/vList2"/>
    <dgm:cxn modelId="{5772609B-39AC-4B4D-8788-FF1B2EDCBA32}" type="presParOf" srcId="{AEC88D22-963A-471D-9524-BBBD0B8CEECF}" destId="{EBFC68D9-65A6-42C0-BD30-05CE284EEDBC}" srcOrd="8" destOrd="0" presId="urn:microsoft.com/office/officeart/2005/8/layout/vList2"/>
    <dgm:cxn modelId="{1557F09D-6D19-456A-B775-CBC5E704E23A}" type="presParOf" srcId="{AEC88D22-963A-471D-9524-BBBD0B8CEECF}" destId="{2DB2705A-83B7-4E90-B6BA-302E18F87DA5}" srcOrd="9" destOrd="0" presId="urn:microsoft.com/office/officeart/2005/8/layout/vList2"/>
    <dgm:cxn modelId="{51BF39A7-9329-42B3-A50F-58F058ECA850}" type="presParOf" srcId="{AEC88D22-963A-471D-9524-BBBD0B8CEECF}" destId="{403910D5-59C1-44D5-8AF4-673A9DBBE936}" srcOrd="10" destOrd="0" presId="urn:microsoft.com/office/officeart/2005/8/layout/vList2"/>
    <dgm:cxn modelId="{52EC32B6-C04E-47D9-9B9D-332CB92424C9}" type="presParOf" srcId="{AEC88D22-963A-471D-9524-BBBD0B8CEECF}" destId="{BE5C4184-914C-4160-8427-47E6FE3995C5}" srcOrd="11" destOrd="0" presId="urn:microsoft.com/office/officeart/2005/8/layout/vList2"/>
    <dgm:cxn modelId="{0BE40ABF-D2B6-4ABB-8E0B-0363E1A0A7F4}" type="presParOf" srcId="{AEC88D22-963A-471D-9524-BBBD0B8CEECF}" destId="{20F65506-227E-42DA-887C-80AB74CFB9D0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4FDBEF-7198-4F86-8933-373CF134C3A9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0DB120-2930-4346-BF38-EE4FC9926EB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that the average GRE Score with high chance of admission is </a:t>
          </a:r>
          <a:r>
            <a:rPr lang="en-US" b="1" i="0"/>
            <a:t>equal</a:t>
          </a:r>
          <a:r>
            <a:rPr lang="en-US" b="0" i="0"/>
            <a:t> to average GRE Score with low chance of admission</a:t>
          </a:r>
          <a:endParaRPr lang="en-US"/>
        </a:p>
      </dgm:t>
    </dgm:pt>
    <dgm:pt modelId="{1CAF2C88-1FC5-4EC2-BEFD-1D94FB86F89C}" type="parTrans" cxnId="{E163A428-1AD0-4A62-B36F-BCE26BDF6C8F}">
      <dgm:prSet/>
      <dgm:spPr/>
      <dgm:t>
        <a:bodyPr/>
        <a:lstStyle/>
        <a:p>
          <a:endParaRPr lang="en-US"/>
        </a:p>
      </dgm:t>
    </dgm:pt>
    <dgm:pt modelId="{6BD8074B-1FF3-4C96-8EFE-C57323E96935}" type="sibTrans" cxnId="{E163A428-1AD0-4A62-B36F-BCE26BDF6C8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803D552-C71C-4799-B392-556EF1D5F42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that the average TOEFL Score with high chance of admission is </a:t>
          </a:r>
          <a:r>
            <a:rPr lang="en-US" b="1" i="0"/>
            <a:t>equal</a:t>
          </a:r>
          <a:r>
            <a:rPr lang="en-US" b="0" i="0"/>
            <a:t> to average TOEFL Score with low chance of admission</a:t>
          </a:r>
          <a:endParaRPr lang="en-US"/>
        </a:p>
      </dgm:t>
    </dgm:pt>
    <dgm:pt modelId="{05402127-E41E-480E-82BD-20288A913B2B}" type="parTrans" cxnId="{2138FF2C-8B6E-4BF8-8451-A4C29724D9B4}">
      <dgm:prSet/>
      <dgm:spPr/>
      <dgm:t>
        <a:bodyPr/>
        <a:lstStyle/>
        <a:p>
          <a:endParaRPr lang="en-US"/>
        </a:p>
      </dgm:t>
    </dgm:pt>
    <dgm:pt modelId="{EA060B3A-4965-4A3C-B6EE-07B9DC959EBD}" type="sibTrans" cxnId="{2138FF2C-8B6E-4BF8-8451-A4C29724D9B4}">
      <dgm:prSet/>
      <dgm:spPr/>
      <dgm:t>
        <a:bodyPr/>
        <a:lstStyle/>
        <a:p>
          <a:endParaRPr lang="en-US"/>
        </a:p>
      </dgm:t>
    </dgm:pt>
    <dgm:pt modelId="{E9CB54CD-15C6-46CA-AFFC-313E3AD53F13}" type="pres">
      <dgm:prSet presAssocID="{E64FDBEF-7198-4F86-8933-373CF134C3A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D6C96F7-92C6-473A-82E7-95306A2E5291}" type="pres">
      <dgm:prSet presAssocID="{8B0DB120-2930-4346-BF38-EE4FC9926EBC}" presName="hierRoot1" presStyleCnt="0"/>
      <dgm:spPr/>
    </dgm:pt>
    <dgm:pt modelId="{CE4A9711-9A04-4650-A473-FF5F4705E869}" type="pres">
      <dgm:prSet presAssocID="{8B0DB120-2930-4346-BF38-EE4FC9926EBC}" presName="composite" presStyleCnt="0"/>
      <dgm:spPr/>
    </dgm:pt>
    <dgm:pt modelId="{06B00274-F9D6-4D4D-8612-C521581B62E4}" type="pres">
      <dgm:prSet presAssocID="{8B0DB120-2930-4346-BF38-EE4FC9926EBC}" presName="background" presStyleLbl="node0" presStyleIdx="0" presStyleCnt="2"/>
      <dgm:spPr/>
    </dgm:pt>
    <dgm:pt modelId="{9832D412-4AFB-4975-B844-12B40FD18C86}" type="pres">
      <dgm:prSet presAssocID="{8B0DB120-2930-4346-BF38-EE4FC9926EBC}" presName="text" presStyleLbl="fgAcc0" presStyleIdx="0" presStyleCnt="2">
        <dgm:presLayoutVars>
          <dgm:chPref val="3"/>
        </dgm:presLayoutVars>
      </dgm:prSet>
      <dgm:spPr/>
    </dgm:pt>
    <dgm:pt modelId="{87C6759E-81DE-4273-9B9D-E81D9EE6C1D4}" type="pres">
      <dgm:prSet presAssocID="{8B0DB120-2930-4346-BF38-EE4FC9926EBC}" presName="hierChild2" presStyleCnt="0"/>
      <dgm:spPr/>
    </dgm:pt>
    <dgm:pt modelId="{06867486-FE67-4D8A-903D-1745F68B259C}" type="pres">
      <dgm:prSet presAssocID="{0803D552-C71C-4799-B392-556EF1D5F42C}" presName="hierRoot1" presStyleCnt="0"/>
      <dgm:spPr/>
    </dgm:pt>
    <dgm:pt modelId="{C1FEBAA2-A8CD-4E22-BAA4-D36748C9E400}" type="pres">
      <dgm:prSet presAssocID="{0803D552-C71C-4799-B392-556EF1D5F42C}" presName="composite" presStyleCnt="0"/>
      <dgm:spPr/>
    </dgm:pt>
    <dgm:pt modelId="{73BEED3A-FB3D-406F-9BC5-9E45EA7EAFF4}" type="pres">
      <dgm:prSet presAssocID="{0803D552-C71C-4799-B392-556EF1D5F42C}" presName="background" presStyleLbl="node0" presStyleIdx="1" presStyleCnt="2"/>
      <dgm:spPr/>
    </dgm:pt>
    <dgm:pt modelId="{864241B4-BBCB-4C81-B4B8-653765404E70}" type="pres">
      <dgm:prSet presAssocID="{0803D552-C71C-4799-B392-556EF1D5F42C}" presName="text" presStyleLbl="fgAcc0" presStyleIdx="1" presStyleCnt="2">
        <dgm:presLayoutVars>
          <dgm:chPref val="3"/>
        </dgm:presLayoutVars>
      </dgm:prSet>
      <dgm:spPr/>
    </dgm:pt>
    <dgm:pt modelId="{36F2F97A-8EB6-4F8D-BBE3-A662A6132C50}" type="pres">
      <dgm:prSet presAssocID="{0803D552-C71C-4799-B392-556EF1D5F42C}" presName="hierChild2" presStyleCnt="0"/>
      <dgm:spPr/>
    </dgm:pt>
  </dgm:ptLst>
  <dgm:cxnLst>
    <dgm:cxn modelId="{1A530003-CEA8-4675-9406-B02352FC1D07}" type="presOf" srcId="{E64FDBEF-7198-4F86-8933-373CF134C3A9}" destId="{E9CB54CD-15C6-46CA-AFFC-313E3AD53F13}" srcOrd="0" destOrd="0" presId="urn:microsoft.com/office/officeart/2005/8/layout/hierarchy1"/>
    <dgm:cxn modelId="{59A65A1F-F7B6-4176-80A2-44E02F0E4D71}" type="presOf" srcId="{8B0DB120-2930-4346-BF38-EE4FC9926EBC}" destId="{9832D412-4AFB-4975-B844-12B40FD18C86}" srcOrd="0" destOrd="0" presId="urn:microsoft.com/office/officeart/2005/8/layout/hierarchy1"/>
    <dgm:cxn modelId="{E163A428-1AD0-4A62-B36F-BCE26BDF6C8F}" srcId="{E64FDBEF-7198-4F86-8933-373CF134C3A9}" destId="{8B0DB120-2930-4346-BF38-EE4FC9926EBC}" srcOrd="0" destOrd="0" parTransId="{1CAF2C88-1FC5-4EC2-BEFD-1D94FB86F89C}" sibTransId="{6BD8074B-1FF3-4C96-8EFE-C57323E96935}"/>
    <dgm:cxn modelId="{2138FF2C-8B6E-4BF8-8451-A4C29724D9B4}" srcId="{E64FDBEF-7198-4F86-8933-373CF134C3A9}" destId="{0803D552-C71C-4799-B392-556EF1D5F42C}" srcOrd="1" destOrd="0" parTransId="{05402127-E41E-480E-82BD-20288A913B2B}" sibTransId="{EA060B3A-4965-4A3C-B6EE-07B9DC959EBD}"/>
    <dgm:cxn modelId="{1E053EA3-0CF2-4E35-808C-4E79F6646141}" type="presOf" srcId="{0803D552-C71C-4799-B392-556EF1D5F42C}" destId="{864241B4-BBCB-4C81-B4B8-653765404E70}" srcOrd="0" destOrd="0" presId="urn:microsoft.com/office/officeart/2005/8/layout/hierarchy1"/>
    <dgm:cxn modelId="{8E54D8FD-E616-4542-BD44-87A84688131E}" type="presParOf" srcId="{E9CB54CD-15C6-46CA-AFFC-313E3AD53F13}" destId="{DD6C96F7-92C6-473A-82E7-95306A2E5291}" srcOrd="0" destOrd="0" presId="urn:microsoft.com/office/officeart/2005/8/layout/hierarchy1"/>
    <dgm:cxn modelId="{EF5BF192-56A5-4658-95DA-F40C0814E835}" type="presParOf" srcId="{DD6C96F7-92C6-473A-82E7-95306A2E5291}" destId="{CE4A9711-9A04-4650-A473-FF5F4705E869}" srcOrd="0" destOrd="0" presId="urn:microsoft.com/office/officeart/2005/8/layout/hierarchy1"/>
    <dgm:cxn modelId="{F47044BA-A268-4E06-925B-FB332E8386DA}" type="presParOf" srcId="{CE4A9711-9A04-4650-A473-FF5F4705E869}" destId="{06B00274-F9D6-4D4D-8612-C521581B62E4}" srcOrd="0" destOrd="0" presId="urn:microsoft.com/office/officeart/2005/8/layout/hierarchy1"/>
    <dgm:cxn modelId="{466C91C6-BEE0-4266-9711-21824F6FE6EA}" type="presParOf" srcId="{CE4A9711-9A04-4650-A473-FF5F4705E869}" destId="{9832D412-4AFB-4975-B844-12B40FD18C86}" srcOrd="1" destOrd="0" presId="urn:microsoft.com/office/officeart/2005/8/layout/hierarchy1"/>
    <dgm:cxn modelId="{984B6BC7-A767-4F83-B8FE-F4E422F04DAF}" type="presParOf" srcId="{DD6C96F7-92C6-473A-82E7-95306A2E5291}" destId="{87C6759E-81DE-4273-9B9D-E81D9EE6C1D4}" srcOrd="1" destOrd="0" presId="urn:microsoft.com/office/officeart/2005/8/layout/hierarchy1"/>
    <dgm:cxn modelId="{1F90569B-5390-4043-A66E-54CC530F1EBD}" type="presParOf" srcId="{E9CB54CD-15C6-46CA-AFFC-313E3AD53F13}" destId="{06867486-FE67-4D8A-903D-1745F68B259C}" srcOrd="1" destOrd="0" presId="urn:microsoft.com/office/officeart/2005/8/layout/hierarchy1"/>
    <dgm:cxn modelId="{B9B094D7-C901-4EB9-A495-6F215A190FDF}" type="presParOf" srcId="{06867486-FE67-4D8A-903D-1745F68B259C}" destId="{C1FEBAA2-A8CD-4E22-BAA4-D36748C9E400}" srcOrd="0" destOrd="0" presId="urn:microsoft.com/office/officeart/2005/8/layout/hierarchy1"/>
    <dgm:cxn modelId="{99156CAF-0B8F-485B-BC10-08F17922E37E}" type="presParOf" srcId="{C1FEBAA2-A8CD-4E22-BAA4-D36748C9E400}" destId="{73BEED3A-FB3D-406F-9BC5-9E45EA7EAFF4}" srcOrd="0" destOrd="0" presId="urn:microsoft.com/office/officeart/2005/8/layout/hierarchy1"/>
    <dgm:cxn modelId="{A106EA06-EDA9-4106-8093-59984B24FB36}" type="presParOf" srcId="{C1FEBAA2-A8CD-4E22-BAA4-D36748C9E400}" destId="{864241B4-BBCB-4C81-B4B8-653765404E70}" srcOrd="1" destOrd="0" presId="urn:microsoft.com/office/officeart/2005/8/layout/hierarchy1"/>
    <dgm:cxn modelId="{C40CA8BF-4F3B-4828-867C-5731AAB98236}" type="presParOf" srcId="{06867486-FE67-4D8A-903D-1745F68B259C}" destId="{36F2F97A-8EB6-4F8D-BBE3-A662A6132C5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A5474E3-CFC7-4141-9309-0953F8626247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0EE11F80-ECAC-44F0-872A-9EB8CFB56B27}">
      <dgm:prSet/>
      <dgm:spPr/>
      <dgm:t>
        <a:bodyPr/>
        <a:lstStyle/>
        <a:p>
          <a:r>
            <a:rPr lang="en-US" dirty="0"/>
            <a:t>The grouped created based on the average chance of admission which is 0.72</a:t>
          </a:r>
        </a:p>
      </dgm:t>
    </dgm:pt>
    <dgm:pt modelId="{8C40135E-E056-41C8-B1EF-821EEB9443EB}" type="parTrans" cxnId="{5E065143-B988-4D41-A659-448615C15959}">
      <dgm:prSet/>
      <dgm:spPr/>
      <dgm:t>
        <a:bodyPr/>
        <a:lstStyle/>
        <a:p>
          <a:endParaRPr lang="en-US"/>
        </a:p>
      </dgm:t>
    </dgm:pt>
    <dgm:pt modelId="{139D8425-CB94-4477-A10D-FE1D5337B4DD}" type="sibTrans" cxnId="{5E065143-B988-4D41-A659-448615C15959}">
      <dgm:prSet/>
      <dgm:spPr/>
      <dgm:t>
        <a:bodyPr/>
        <a:lstStyle/>
        <a:p>
          <a:endParaRPr lang="en-US"/>
        </a:p>
      </dgm:t>
    </dgm:pt>
    <dgm:pt modelId="{200D8FCD-C570-449D-9EA5-FDC4CDFFC94D}">
      <dgm:prSet/>
      <dgm:spPr/>
      <dgm:t>
        <a:bodyPr/>
        <a:lstStyle/>
        <a:p>
          <a:r>
            <a:rPr lang="en-US"/>
            <a:t>The two groups histogram seems a normal distribution</a:t>
          </a:r>
        </a:p>
      </dgm:t>
    </dgm:pt>
    <dgm:pt modelId="{2A55BCBB-B420-4212-8D3C-99E191BEBBB0}" type="parTrans" cxnId="{002EE2DC-1DF4-4E5B-8B98-B35167FDCA0A}">
      <dgm:prSet/>
      <dgm:spPr/>
      <dgm:t>
        <a:bodyPr/>
        <a:lstStyle/>
        <a:p>
          <a:endParaRPr lang="en-US"/>
        </a:p>
      </dgm:t>
    </dgm:pt>
    <dgm:pt modelId="{F2846210-4C82-4FAC-A726-186852DE3203}" type="sibTrans" cxnId="{002EE2DC-1DF4-4E5B-8B98-B35167FDCA0A}">
      <dgm:prSet/>
      <dgm:spPr/>
      <dgm:t>
        <a:bodyPr/>
        <a:lstStyle/>
        <a:p>
          <a:endParaRPr lang="en-US"/>
        </a:p>
      </dgm:t>
    </dgm:pt>
    <dgm:pt modelId="{16512955-50EE-48A1-93CC-EFA31E0AE092}" type="pres">
      <dgm:prSet presAssocID="{1A5474E3-CFC7-4141-9309-0953F8626247}" presName="vert0" presStyleCnt="0">
        <dgm:presLayoutVars>
          <dgm:dir/>
          <dgm:animOne val="branch"/>
          <dgm:animLvl val="lvl"/>
        </dgm:presLayoutVars>
      </dgm:prSet>
      <dgm:spPr/>
    </dgm:pt>
    <dgm:pt modelId="{D0E6E144-8F81-4845-A230-AE42072191F7}" type="pres">
      <dgm:prSet presAssocID="{0EE11F80-ECAC-44F0-872A-9EB8CFB56B27}" presName="thickLine" presStyleLbl="alignNode1" presStyleIdx="0" presStyleCnt="2"/>
      <dgm:spPr/>
    </dgm:pt>
    <dgm:pt modelId="{63AB36C8-6A30-4734-9FB3-91F1E6DEC89B}" type="pres">
      <dgm:prSet presAssocID="{0EE11F80-ECAC-44F0-872A-9EB8CFB56B27}" presName="horz1" presStyleCnt="0"/>
      <dgm:spPr/>
    </dgm:pt>
    <dgm:pt modelId="{059D11F0-95B3-4076-BA33-CE58847C869D}" type="pres">
      <dgm:prSet presAssocID="{0EE11F80-ECAC-44F0-872A-9EB8CFB56B27}" presName="tx1" presStyleLbl="revTx" presStyleIdx="0" presStyleCnt="2"/>
      <dgm:spPr/>
    </dgm:pt>
    <dgm:pt modelId="{235DE823-1352-4AFE-B4B5-0C05779634B2}" type="pres">
      <dgm:prSet presAssocID="{0EE11F80-ECAC-44F0-872A-9EB8CFB56B27}" presName="vert1" presStyleCnt="0"/>
      <dgm:spPr/>
    </dgm:pt>
    <dgm:pt modelId="{A598890B-7C45-40AD-B2BC-63CFC4147183}" type="pres">
      <dgm:prSet presAssocID="{200D8FCD-C570-449D-9EA5-FDC4CDFFC94D}" presName="thickLine" presStyleLbl="alignNode1" presStyleIdx="1" presStyleCnt="2"/>
      <dgm:spPr/>
    </dgm:pt>
    <dgm:pt modelId="{89D1751A-8E9A-454B-A2C1-9F5677F88B2B}" type="pres">
      <dgm:prSet presAssocID="{200D8FCD-C570-449D-9EA5-FDC4CDFFC94D}" presName="horz1" presStyleCnt="0"/>
      <dgm:spPr/>
    </dgm:pt>
    <dgm:pt modelId="{8ACBB582-6452-49E9-9AB2-F8106C4FBCE7}" type="pres">
      <dgm:prSet presAssocID="{200D8FCD-C570-449D-9EA5-FDC4CDFFC94D}" presName="tx1" presStyleLbl="revTx" presStyleIdx="1" presStyleCnt="2"/>
      <dgm:spPr/>
    </dgm:pt>
    <dgm:pt modelId="{E83AB950-78EB-4F44-9326-26355199F55B}" type="pres">
      <dgm:prSet presAssocID="{200D8FCD-C570-449D-9EA5-FDC4CDFFC94D}" presName="vert1" presStyleCnt="0"/>
      <dgm:spPr/>
    </dgm:pt>
  </dgm:ptLst>
  <dgm:cxnLst>
    <dgm:cxn modelId="{E845A131-F987-45A6-9AA7-C69A0D440AF4}" type="presOf" srcId="{1A5474E3-CFC7-4141-9309-0953F8626247}" destId="{16512955-50EE-48A1-93CC-EFA31E0AE092}" srcOrd="0" destOrd="0" presId="urn:microsoft.com/office/officeart/2008/layout/LinedList"/>
    <dgm:cxn modelId="{5E065143-B988-4D41-A659-448615C15959}" srcId="{1A5474E3-CFC7-4141-9309-0953F8626247}" destId="{0EE11F80-ECAC-44F0-872A-9EB8CFB56B27}" srcOrd="0" destOrd="0" parTransId="{8C40135E-E056-41C8-B1EF-821EEB9443EB}" sibTransId="{139D8425-CB94-4477-A10D-FE1D5337B4DD}"/>
    <dgm:cxn modelId="{0CA1F669-ECBA-4EC9-8FFD-F4095B68320F}" type="presOf" srcId="{0EE11F80-ECAC-44F0-872A-9EB8CFB56B27}" destId="{059D11F0-95B3-4076-BA33-CE58847C869D}" srcOrd="0" destOrd="0" presId="urn:microsoft.com/office/officeart/2008/layout/LinedList"/>
    <dgm:cxn modelId="{2E991BDB-CCD0-4431-B651-32B4D348D4E0}" type="presOf" srcId="{200D8FCD-C570-449D-9EA5-FDC4CDFFC94D}" destId="{8ACBB582-6452-49E9-9AB2-F8106C4FBCE7}" srcOrd="0" destOrd="0" presId="urn:microsoft.com/office/officeart/2008/layout/LinedList"/>
    <dgm:cxn modelId="{002EE2DC-1DF4-4E5B-8B98-B35167FDCA0A}" srcId="{1A5474E3-CFC7-4141-9309-0953F8626247}" destId="{200D8FCD-C570-449D-9EA5-FDC4CDFFC94D}" srcOrd="1" destOrd="0" parTransId="{2A55BCBB-B420-4212-8D3C-99E191BEBBB0}" sibTransId="{F2846210-4C82-4FAC-A726-186852DE3203}"/>
    <dgm:cxn modelId="{150B8BEC-6509-4348-AEEC-54C1BF63C4DA}" type="presParOf" srcId="{16512955-50EE-48A1-93CC-EFA31E0AE092}" destId="{D0E6E144-8F81-4845-A230-AE42072191F7}" srcOrd="0" destOrd="0" presId="urn:microsoft.com/office/officeart/2008/layout/LinedList"/>
    <dgm:cxn modelId="{2A3FD83D-B4B1-4824-83D8-59DB5F82E26A}" type="presParOf" srcId="{16512955-50EE-48A1-93CC-EFA31E0AE092}" destId="{63AB36C8-6A30-4734-9FB3-91F1E6DEC89B}" srcOrd="1" destOrd="0" presId="urn:microsoft.com/office/officeart/2008/layout/LinedList"/>
    <dgm:cxn modelId="{115113B7-6AF3-43AF-AF55-8E73271051A0}" type="presParOf" srcId="{63AB36C8-6A30-4734-9FB3-91F1E6DEC89B}" destId="{059D11F0-95B3-4076-BA33-CE58847C869D}" srcOrd="0" destOrd="0" presId="urn:microsoft.com/office/officeart/2008/layout/LinedList"/>
    <dgm:cxn modelId="{903525FA-87E2-46DB-9DD7-E6597EFA48D2}" type="presParOf" srcId="{63AB36C8-6A30-4734-9FB3-91F1E6DEC89B}" destId="{235DE823-1352-4AFE-B4B5-0C05779634B2}" srcOrd="1" destOrd="0" presId="urn:microsoft.com/office/officeart/2008/layout/LinedList"/>
    <dgm:cxn modelId="{9B86806A-DBCB-43C4-AD18-FADC59D3A904}" type="presParOf" srcId="{16512955-50EE-48A1-93CC-EFA31E0AE092}" destId="{A598890B-7C45-40AD-B2BC-63CFC4147183}" srcOrd="2" destOrd="0" presId="urn:microsoft.com/office/officeart/2008/layout/LinedList"/>
    <dgm:cxn modelId="{E7A00C60-89A1-49AD-A523-C2050595A7FD}" type="presParOf" srcId="{16512955-50EE-48A1-93CC-EFA31E0AE092}" destId="{89D1751A-8E9A-454B-A2C1-9F5677F88B2B}" srcOrd="3" destOrd="0" presId="urn:microsoft.com/office/officeart/2008/layout/LinedList"/>
    <dgm:cxn modelId="{603CA0EA-0694-4804-B3D2-EAABA2090F23}" type="presParOf" srcId="{89D1751A-8E9A-454B-A2C1-9F5677F88B2B}" destId="{8ACBB582-6452-49E9-9AB2-F8106C4FBCE7}" srcOrd="0" destOrd="0" presId="urn:microsoft.com/office/officeart/2008/layout/LinedList"/>
    <dgm:cxn modelId="{16EB225B-0EF8-4928-B0EA-0DC7D5866CCE}" type="presParOf" srcId="{89D1751A-8E9A-454B-A2C1-9F5677F88B2B}" destId="{E83AB950-78EB-4F44-9326-26355199F55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4A2AC7D-E26F-4B5A-9D6A-18231FF29719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F0C9C2B-305E-4BD9-B0DD-2CC36DD94799}">
      <dgm:prSet/>
      <dgm:spPr/>
      <dgm:t>
        <a:bodyPr/>
        <a:lstStyle/>
        <a:p>
          <a:r>
            <a:rPr lang="en-US" b="0" i="0"/>
            <a:t>The difference in means at the 95% confidence interval (two-tail) is between </a:t>
          </a:r>
          <a:br>
            <a:rPr lang="en-US" b="0" i="0"/>
          </a:br>
          <a:r>
            <a:rPr lang="en-US" b="0" i="0"/>
            <a:t>-17.29 and -14.46.</a:t>
          </a:r>
          <a:endParaRPr lang="en-US"/>
        </a:p>
      </dgm:t>
    </dgm:pt>
    <dgm:pt modelId="{F370A4A8-5EC6-4E32-9941-74CBCC8C1998}" type="parTrans" cxnId="{F9BE520F-B7F2-416F-8BF7-B8C78EF95A18}">
      <dgm:prSet/>
      <dgm:spPr/>
      <dgm:t>
        <a:bodyPr/>
        <a:lstStyle/>
        <a:p>
          <a:endParaRPr lang="en-US"/>
        </a:p>
      </dgm:t>
    </dgm:pt>
    <dgm:pt modelId="{F999EA50-D98A-44DB-844F-A18DAA1C5A59}" type="sibTrans" cxnId="{F9BE520F-B7F2-416F-8BF7-B8C78EF95A18}">
      <dgm:prSet/>
      <dgm:spPr/>
      <dgm:t>
        <a:bodyPr/>
        <a:lstStyle/>
        <a:p>
          <a:endParaRPr lang="en-US"/>
        </a:p>
      </dgm:t>
    </dgm:pt>
    <dgm:pt modelId="{18498703-3707-4281-817D-01B775C6A2B2}">
      <dgm:prSet/>
      <dgm:spPr/>
      <dgm:t>
        <a:bodyPr/>
        <a:lstStyle/>
        <a:p>
          <a:r>
            <a:rPr lang="en-US" b="0" i="0"/>
            <a:t>The average GRE Score for those with higher chance of admission is approximately 14 to 17 Score more than the GRE Score who have less chance of admission.</a:t>
          </a:r>
          <a:endParaRPr lang="en-US"/>
        </a:p>
      </dgm:t>
    </dgm:pt>
    <dgm:pt modelId="{D6DD2F1D-9AB7-46EB-86D6-6969AA6EFFAF}" type="parTrans" cxnId="{279AAA4E-7462-4AB9-BD00-1A123F80159E}">
      <dgm:prSet/>
      <dgm:spPr/>
      <dgm:t>
        <a:bodyPr/>
        <a:lstStyle/>
        <a:p>
          <a:endParaRPr lang="en-US"/>
        </a:p>
      </dgm:t>
    </dgm:pt>
    <dgm:pt modelId="{F5342611-DDE9-4DA7-80D4-6B75A017B2B5}" type="sibTrans" cxnId="{279AAA4E-7462-4AB9-BD00-1A123F80159E}">
      <dgm:prSet/>
      <dgm:spPr/>
      <dgm:t>
        <a:bodyPr/>
        <a:lstStyle/>
        <a:p>
          <a:endParaRPr lang="en-US"/>
        </a:p>
      </dgm:t>
    </dgm:pt>
    <dgm:pt modelId="{26D3B9A5-99F3-4E8B-B293-5FB9FAE73BF1}" type="pres">
      <dgm:prSet presAssocID="{24A2AC7D-E26F-4B5A-9D6A-18231FF29719}" presName="outerComposite" presStyleCnt="0">
        <dgm:presLayoutVars>
          <dgm:chMax val="5"/>
          <dgm:dir/>
          <dgm:resizeHandles val="exact"/>
        </dgm:presLayoutVars>
      </dgm:prSet>
      <dgm:spPr/>
    </dgm:pt>
    <dgm:pt modelId="{FED2906B-1079-4375-97EB-E6B512F2F45A}" type="pres">
      <dgm:prSet presAssocID="{24A2AC7D-E26F-4B5A-9D6A-18231FF29719}" presName="dummyMaxCanvas" presStyleCnt="0">
        <dgm:presLayoutVars/>
      </dgm:prSet>
      <dgm:spPr/>
    </dgm:pt>
    <dgm:pt modelId="{7F093EC0-310F-4D86-8B8F-FC67E948F764}" type="pres">
      <dgm:prSet presAssocID="{24A2AC7D-E26F-4B5A-9D6A-18231FF29719}" presName="TwoNodes_1" presStyleLbl="node1" presStyleIdx="0" presStyleCnt="2">
        <dgm:presLayoutVars>
          <dgm:bulletEnabled val="1"/>
        </dgm:presLayoutVars>
      </dgm:prSet>
      <dgm:spPr/>
    </dgm:pt>
    <dgm:pt modelId="{9306541D-5327-45B4-B2B8-B083D076D55D}" type="pres">
      <dgm:prSet presAssocID="{24A2AC7D-E26F-4B5A-9D6A-18231FF29719}" presName="TwoNodes_2" presStyleLbl="node1" presStyleIdx="1" presStyleCnt="2">
        <dgm:presLayoutVars>
          <dgm:bulletEnabled val="1"/>
        </dgm:presLayoutVars>
      </dgm:prSet>
      <dgm:spPr/>
    </dgm:pt>
    <dgm:pt modelId="{613DB291-0195-4DEA-B35B-DC558E85C01A}" type="pres">
      <dgm:prSet presAssocID="{24A2AC7D-E26F-4B5A-9D6A-18231FF29719}" presName="TwoConn_1-2" presStyleLbl="fgAccFollowNode1" presStyleIdx="0" presStyleCnt="1">
        <dgm:presLayoutVars>
          <dgm:bulletEnabled val="1"/>
        </dgm:presLayoutVars>
      </dgm:prSet>
      <dgm:spPr/>
    </dgm:pt>
    <dgm:pt modelId="{F422748D-B291-4B7E-8C16-50A8D79EB3C1}" type="pres">
      <dgm:prSet presAssocID="{24A2AC7D-E26F-4B5A-9D6A-18231FF29719}" presName="TwoNodes_1_text" presStyleLbl="node1" presStyleIdx="1" presStyleCnt="2">
        <dgm:presLayoutVars>
          <dgm:bulletEnabled val="1"/>
        </dgm:presLayoutVars>
      </dgm:prSet>
      <dgm:spPr/>
    </dgm:pt>
    <dgm:pt modelId="{F33F5789-8E80-4FA6-B5DA-12EDC293B6C1}" type="pres">
      <dgm:prSet presAssocID="{24A2AC7D-E26F-4B5A-9D6A-18231FF29719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CC80010B-E187-46D4-97EA-913548FDAD4C}" type="presOf" srcId="{F999EA50-D98A-44DB-844F-A18DAA1C5A59}" destId="{613DB291-0195-4DEA-B35B-DC558E85C01A}" srcOrd="0" destOrd="0" presId="urn:microsoft.com/office/officeart/2005/8/layout/vProcess5"/>
    <dgm:cxn modelId="{F9BE520F-B7F2-416F-8BF7-B8C78EF95A18}" srcId="{24A2AC7D-E26F-4B5A-9D6A-18231FF29719}" destId="{2F0C9C2B-305E-4BD9-B0DD-2CC36DD94799}" srcOrd="0" destOrd="0" parTransId="{F370A4A8-5EC6-4E32-9941-74CBCC8C1998}" sibTransId="{F999EA50-D98A-44DB-844F-A18DAA1C5A59}"/>
    <dgm:cxn modelId="{EB19EF16-4FEF-4071-8011-00CE2B7AE6AE}" type="presOf" srcId="{18498703-3707-4281-817D-01B775C6A2B2}" destId="{9306541D-5327-45B4-B2B8-B083D076D55D}" srcOrd="0" destOrd="0" presId="urn:microsoft.com/office/officeart/2005/8/layout/vProcess5"/>
    <dgm:cxn modelId="{95CE4225-4464-4FBB-824D-74A769B3BE71}" type="presOf" srcId="{24A2AC7D-E26F-4B5A-9D6A-18231FF29719}" destId="{26D3B9A5-99F3-4E8B-B293-5FB9FAE73BF1}" srcOrd="0" destOrd="0" presId="urn:microsoft.com/office/officeart/2005/8/layout/vProcess5"/>
    <dgm:cxn modelId="{9E37BF3D-D004-4355-A80B-CED9052EB687}" type="presOf" srcId="{2F0C9C2B-305E-4BD9-B0DD-2CC36DD94799}" destId="{7F093EC0-310F-4D86-8B8F-FC67E948F764}" srcOrd="0" destOrd="0" presId="urn:microsoft.com/office/officeart/2005/8/layout/vProcess5"/>
    <dgm:cxn modelId="{193B2A5E-3497-4C01-A6E2-A0F2EF806267}" type="presOf" srcId="{18498703-3707-4281-817D-01B775C6A2B2}" destId="{F33F5789-8E80-4FA6-B5DA-12EDC293B6C1}" srcOrd="1" destOrd="0" presId="urn:microsoft.com/office/officeart/2005/8/layout/vProcess5"/>
    <dgm:cxn modelId="{279AAA4E-7462-4AB9-BD00-1A123F80159E}" srcId="{24A2AC7D-E26F-4B5A-9D6A-18231FF29719}" destId="{18498703-3707-4281-817D-01B775C6A2B2}" srcOrd="1" destOrd="0" parTransId="{D6DD2F1D-9AB7-46EB-86D6-6969AA6EFFAF}" sibTransId="{F5342611-DDE9-4DA7-80D4-6B75A017B2B5}"/>
    <dgm:cxn modelId="{AFE354CA-80FE-45CD-9F93-13738658FC45}" type="presOf" srcId="{2F0C9C2B-305E-4BD9-B0DD-2CC36DD94799}" destId="{F422748D-B291-4B7E-8C16-50A8D79EB3C1}" srcOrd="1" destOrd="0" presId="urn:microsoft.com/office/officeart/2005/8/layout/vProcess5"/>
    <dgm:cxn modelId="{7422F7D8-539E-4D69-882D-FC26F2179443}" type="presParOf" srcId="{26D3B9A5-99F3-4E8B-B293-5FB9FAE73BF1}" destId="{FED2906B-1079-4375-97EB-E6B512F2F45A}" srcOrd="0" destOrd="0" presId="urn:microsoft.com/office/officeart/2005/8/layout/vProcess5"/>
    <dgm:cxn modelId="{905CCD22-BE41-4E33-A394-D5431411C7D1}" type="presParOf" srcId="{26D3B9A5-99F3-4E8B-B293-5FB9FAE73BF1}" destId="{7F093EC0-310F-4D86-8B8F-FC67E948F764}" srcOrd="1" destOrd="0" presId="urn:microsoft.com/office/officeart/2005/8/layout/vProcess5"/>
    <dgm:cxn modelId="{64A3359B-F146-482C-B222-DCB9826734C1}" type="presParOf" srcId="{26D3B9A5-99F3-4E8B-B293-5FB9FAE73BF1}" destId="{9306541D-5327-45B4-B2B8-B083D076D55D}" srcOrd="2" destOrd="0" presId="urn:microsoft.com/office/officeart/2005/8/layout/vProcess5"/>
    <dgm:cxn modelId="{D54E1AD0-3AAD-4BDC-B770-94CE78768576}" type="presParOf" srcId="{26D3B9A5-99F3-4E8B-B293-5FB9FAE73BF1}" destId="{613DB291-0195-4DEA-B35B-DC558E85C01A}" srcOrd="3" destOrd="0" presId="urn:microsoft.com/office/officeart/2005/8/layout/vProcess5"/>
    <dgm:cxn modelId="{8425DC3C-F5D2-4122-AB77-5A298AA5477B}" type="presParOf" srcId="{26D3B9A5-99F3-4E8B-B293-5FB9FAE73BF1}" destId="{F422748D-B291-4B7E-8C16-50A8D79EB3C1}" srcOrd="4" destOrd="0" presId="urn:microsoft.com/office/officeart/2005/8/layout/vProcess5"/>
    <dgm:cxn modelId="{CED6923D-0A17-437A-B67D-8C33EFBBA457}" type="presParOf" srcId="{26D3B9A5-99F3-4E8B-B293-5FB9FAE73BF1}" destId="{F33F5789-8E80-4FA6-B5DA-12EDC293B6C1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15CCE1D-0AB2-4505-914E-D6699A33BD90}" type="doc">
      <dgm:prSet loTypeId="urn:microsoft.com/office/officeart/2008/layout/LinedList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5D962DEE-8FB7-486E-8E6A-D2A0861213FE}">
      <dgm:prSet/>
      <dgm:spPr/>
      <dgm:t>
        <a:bodyPr/>
        <a:lstStyle/>
        <a:p>
          <a:r>
            <a:rPr lang="en-US" dirty="0"/>
            <a:t>P= </a:t>
          </a:r>
          <a:r>
            <a:rPr lang="en-US" b="0" i="0" dirty="0"/>
            <a:t>3.0082116749464657e-64</a:t>
          </a:r>
          <a:endParaRPr lang="en-US" dirty="0"/>
        </a:p>
      </dgm:t>
    </dgm:pt>
    <dgm:pt modelId="{504629B8-9920-4ACC-B617-9E251263A434}" type="parTrans" cxnId="{A33D2DD3-DA7D-4D25-B1E6-02678003E330}">
      <dgm:prSet/>
      <dgm:spPr/>
      <dgm:t>
        <a:bodyPr/>
        <a:lstStyle/>
        <a:p>
          <a:endParaRPr lang="en-US"/>
        </a:p>
      </dgm:t>
    </dgm:pt>
    <dgm:pt modelId="{A6CAEB94-1A1C-4A29-8A07-44E49F56FB0C}" type="sibTrans" cxnId="{A33D2DD3-DA7D-4D25-B1E6-02678003E330}">
      <dgm:prSet/>
      <dgm:spPr/>
      <dgm:t>
        <a:bodyPr/>
        <a:lstStyle/>
        <a:p>
          <a:endParaRPr lang="en-US"/>
        </a:p>
      </dgm:t>
    </dgm:pt>
    <dgm:pt modelId="{CFA89BBF-8C3B-4066-A519-B92582952CE8}">
      <dgm:prSet/>
      <dgm:spPr/>
      <dgm:t>
        <a:bodyPr/>
        <a:lstStyle/>
        <a:p>
          <a:r>
            <a:rPr lang="en-US" b="0" i="0" dirty="0"/>
            <a:t>We reject the NULL hypothesis because P-Value is very small (&lt;0.05) SO it appears that the mean TOEFL score between the 2 groups is different</a:t>
          </a:r>
          <a:endParaRPr lang="en-US" dirty="0"/>
        </a:p>
      </dgm:t>
    </dgm:pt>
    <dgm:pt modelId="{133834DA-4C6E-4F80-9607-A23B85F60BC8}" type="parTrans" cxnId="{390AA029-42F9-4A1D-87A8-174C5233147A}">
      <dgm:prSet/>
      <dgm:spPr/>
      <dgm:t>
        <a:bodyPr/>
        <a:lstStyle/>
        <a:p>
          <a:endParaRPr lang="en-US"/>
        </a:p>
      </dgm:t>
    </dgm:pt>
    <dgm:pt modelId="{5A76CF97-2331-4603-90ED-9F8EFB5576E1}" type="sibTrans" cxnId="{390AA029-42F9-4A1D-87A8-174C5233147A}">
      <dgm:prSet/>
      <dgm:spPr/>
      <dgm:t>
        <a:bodyPr/>
        <a:lstStyle/>
        <a:p>
          <a:endParaRPr lang="en-US"/>
        </a:p>
      </dgm:t>
    </dgm:pt>
    <dgm:pt modelId="{94A132A4-4D16-4D16-8F49-939B9652F5A4}" type="pres">
      <dgm:prSet presAssocID="{615CCE1D-0AB2-4505-914E-D6699A33BD90}" presName="vert0" presStyleCnt="0">
        <dgm:presLayoutVars>
          <dgm:dir/>
          <dgm:animOne val="branch"/>
          <dgm:animLvl val="lvl"/>
        </dgm:presLayoutVars>
      </dgm:prSet>
      <dgm:spPr/>
    </dgm:pt>
    <dgm:pt modelId="{C3FBDEE9-FC1D-4C8C-BBC6-1D696EFD43B0}" type="pres">
      <dgm:prSet presAssocID="{5D962DEE-8FB7-486E-8E6A-D2A0861213FE}" presName="thickLine" presStyleLbl="alignNode1" presStyleIdx="0" presStyleCnt="2"/>
      <dgm:spPr/>
    </dgm:pt>
    <dgm:pt modelId="{E3286A99-EBA2-4723-810D-7FBCFA7A1130}" type="pres">
      <dgm:prSet presAssocID="{5D962DEE-8FB7-486E-8E6A-D2A0861213FE}" presName="horz1" presStyleCnt="0"/>
      <dgm:spPr/>
    </dgm:pt>
    <dgm:pt modelId="{C5E5B471-230D-4E45-8125-749A510B7E62}" type="pres">
      <dgm:prSet presAssocID="{5D962DEE-8FB7-486E-8E6A-D2A0861213FE}" presName="tx1" presStyleLbl="revTx" presStyleIdx="0" presStyleCnt="2"/>
      <dgm:spPr/>
    </dgm:pt>
    <dgm:pt modelId="{037CAC9C-DAD5-4F35-AA7E-E1633315961B}" type="pres">
      <dgm:prSet presAssocID="{5D962DEE-8FB7-486E-8E6A-D2A0861213FE}" presName="vert1" presStyleCnt="0"/>
      <dgm:spPr/>
    </dgm:pt>
    <dgm:pt modelId="{A68775F1-73BE-4368-9E6D-E1A2A42BE068}" type="pres">
      <dgm:prSet presAssocID="{CFA89BBF-8C3B-4066-A519-B92582952CE8}" presName="thickLine" presStyleLbl="alignNode1" presStyleIdx="1" presStyleCnt="2"/>
      <dgm:spPr/>
    </dgm:pt>
    <dgm:pt modelId="{76397C80-084F-4B66-B952-C8769F8E6439}" type="pres">
      <dgm:prSet presAssocID="{CFA89BBF-8C3B-4066-A519-B92582952CE8}" presName="horz1" presStyleCnt="0"/>
      <dgm:spPr/>
    </dgm:pt>
    <dgm:pt modelId="{E5C83B2D-5D6E-466E-BFD3-51EC94F6CA4D}" type="pres">
      <dgm:prSet presAssocID="{CFA89BBF-8C3B-4066-A519-B92582952CE8}" presName="tx1" presStyleLbl="revTx" presStyleIdx="1" presStyleCnt="2"/>
      <dgm:spPr/>
    </dgm:pt>
    <dgm:pt modelId="{D38F46E2-BFAB-4FE4-BA99-237C38CCD450}" type="pres">
      <dgm:prSet presAssocID="{CFA89BBF-8C3B-4066-A519-B92582952CE8}" presName="vert1" presStyleCnt="0"/>
      <dgm:spPr/>
    </dgm:pt>
  </dgm:ptLst>
  <dgm:cxnLst>
    <dgm:cxn modelId="{390AA029-42F9-4A1D-87A8-174C5233147A}" srcId="{615CCE1D-0AB2-4505-914E-D6699A33BD90}" destId="{CFA89BBF-8C3B-4066-A519-B92582952CE8}" srcOrd="1" destOrd="0" parTransId="{133834DA-4C6E-4F80-9607-A23B85F60BC8}" sibTransId="{5A76CF97-2331-4603-90ED-9F8EFB5576E1}"/>
    <dgm:cxn modelId="{5651562B-F323-4D57-BB88-2E2F51B116FF}" type="presOf" srcId="{615CCE1D-0AB2-4505-914E-D6699A33BD90}" destId="{94A132A4-4D16-4D16-8F49-939B9652F5A4}" srcOrd="0" destOrd="0" presId="urn:microsoft.com/office/officeart/2008/layout/LinedList"/>
    <dgm:cxn modelId="{A33D2DD3-DA7D-4D25-B1E6-02678003E330}" srcId="{615CCE1D-0AB2-4505-914E-D6699A33BD90}" destId="{5D962DEE-8FB7-486E-8E6A-D2A0861213FE}" srcOrd="0" destOrd="0" parTransId="{504629B8-9920-4ACC-B617-9E251263A434}" sibTransId="{A6CAEB94-1A1C-4A29-8A07-44E49F56FB0C}"/>
    <dgm:cxn modelId="{284070D8-780E-4A11-B5C8-49194C2846C1}" type="presOf" srcId="{5D962DEE-8FB7-486E-8E6A-D2A0861213FE}" destId="{C5E5B471-230D-4E45-8125-749A510B7E62}" srcOrd="0" destOrd="0" presId="urn:microsoft.com/office/officeart/2008/layout/LinedList"/>
    <dgm:cxn modelId="{75AB39E8-187E-4A2F-8EF5-C989A7B82CC1}" type="presOf" srcId="{CFA89BBF-8C3B-4066-A519-B92582952CE8}" destId="{E5C83B2D-5D6E-466E-BFD3-51EC94F6CA4D}" srcOrd="0" destOrd="0" presId="urn:microsoft.com/office/officeart/2008/layout/LinedList"/>
    <dgm:cxn modelId="{0CA8F4D2-F918-4049-AEE1-02CBD6648131}" type="presParOf" srcId="{94A132A4-4D16-4D16-8F49-939B9652F5A4}" destId="{C3FBDEE9-FC1D-4C8C-BBC6-1D696EFD43B0}" srcOrd="0" destOrd="0" presId="urn:microsoft.com/office/officeart/2008/layout/LinedList"/>
    <dgm:cxn modelId="{26A4594F-6D7B-41B9-BE89-B706760E8B3E}" type="presParOf" srcId="{94A132A4-4D16-4D16-8F49-939B9652F5A4}" destId="{E3286A99-EBA2-4723-810D-7FBCFA7A1130}" srcOrd="1" destOrd="0" presId="urn:microsoft.com/office/officeart/2008/layout/LinedList"/>
    <dgm:cxn modelId="{50792D45-661F-470F-AF02-65D88BF6F646}" type="presParOf" srcId="{E3286A99-EBA2-4723-810D-7FBCFA7A1130}" destId="{C5E5B471-230D-4E45-8125-749A510B7E62}" srcOrd="0" destOrd="0" presId="urn:microsoft.com/office/officeart/2008/layout/LinedList"/>
    <dgm:cxn modelId="{346669C4-CAC3-4382-AB10-B2370FDF1430}" type="presParOf" srcId="{E3286A99-EBA2-4723-810D-7FBCFA7A1130}" destId="{037CAC9C-DAD5-4F35-AA7E-E1633315961B}" srcOrd="1" destOrd="0" presId="urn:microsoft.com/office/officeart/2008/layout/LinedList"/>
    <dgm:cxn modelId="{A4F1EB76-A0B7-42F0-869B-F8C3EB896494}" type="presParOf" srcId="{94A132A4-4D16-4D16-8F49-939B9652F5A4}" destId="{A68775F1-73BE-4368-9E6D-E1A2A42BE068}" srcOrd="2" destOrd="0" presId="urn:microsoft.com/office/officeart/2008/layout/LinedList"/>
    <dgm:cxn modelId="{35F94BFF-5ECA-4429-BBF2-62D499DB8A0B}" type="presParOf" srcId="{94A132A4-4D16-4D16-8F49-939B9652F5A4}" destId="{76397C80-084F-4B66-B952-C8769F8E6439}" srcOrd="3" destOrd="0" presId="urn:microsoft.com/office/officeart/2008/layout/LinedList"/>
    <dgm:cxn modelId="{153D95FE-BE6B-4C29-B6DB-8894A8D21FDF}" type="presParOf" srcId="{76397C80-084F-4B66-B952-C8769F8E6439}" destId="{E5C83B2D-5D6E-466E-BFD3-51EC94F6CA4D}" srcOrd="0" destOrd="0" presId="urn:microsoft.com/office/officeart/2008/layout/LinedList"/>
    <dgm:cxn modelId="{9F8E7B5E-D0D3-4C87-A825-C3E921EAED6C}" type="presParOf" srcId="{76397C80-084F-4B66-B952-C8769F8E6439}" destId="{D38F46E2-BFAB-4FE4-BA99-237C38CCD45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DA38BD0-18A7-49E2-B75D-728AA6B67352}" type="doc">
      <dgm:prSet loTypeId="urn:microsoft.com/office/officeart/2005/8/layout/vList2" loCatId="list" qsTypeId="urn:microsoft.com/office/officeart/2005/8/quickstyle/simple1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7861FB69-3107-43B6-AD1C-1D33A8C5EBAB}">
      <dgm:prSet/>
      <dgm:spPr/>
      <dgm:t>
        <a:bodyPr/>
        <a:lstStyle/>
        <a:p>
          <a:r>
            <a:rPr lang="en-US" b="0" i="0"/>
            <a:t>The difference in means at the 95% confidence interval (two-tail) is between </a:t>
          </a:r>
          <a:br>
            <a:rPr lang="en-US" b="0" i="0"/>
          </a:br>
          <a:r>
            <a:rPr lang="en-US" b="0" i="0"/>
            <a:t>-8.85 and -7.26.</a:t>
          </a:r>
          <a:endParaRPr lang="en-US"/>
        </a:p>
      </dgm:t>
    </dgm:pt>
    <dgm:pt modelId="{E5D57BB6-BEE2-4A5D-AE4A-49D08A51BE05}" type="parTrans" cxnId="{4C18F31A-7FBE-46B9-ACC5-E25419ADFCA6}">
      <dgm:prSet/>
      <dgm:spPr/>
      <dgm:t>
        <a:bodyPr/>
        <a:lstStyle/>
        <a:p>
          <a:endParaRPr lang="en-US"/>
        </a:p>
      </dgm:t>
    </dgm:pt>
    <dgm:pt modelId="{9F200533-58B4-4F25-8A87-8C9959AA3F0A}" type="sibTrans" cxnId="{4C18F31A-7FBE-46B9-ACC5-E25419ADFCA6}">
      <dgm:prSet/>
      <dgm:spPr/>
      <dgm:t>
        <a:bodyPr/>
        <a:lstStyle/>
        <a:p>
          <a:endParaRPr lang="en-US"/>
        </a:p>
      </dgm:t>
    </dgm:pt>
    <dgm:pt modelId="{42575E49-D750-4F74-B08F-645EF089089D}">
      <dgm:prSet/>
      <dgm:spPr/>
      <dgm:t>
        <a:bodyPr/>
        <a:lstStyle/>
        <a:p>
          <a:r>
            <a:rPr lang="en-US" b="0" i="0"/>
            <a:t>The average TOEFL Score for those with higher chance of admission is approximately 7.3 to 8.8 Score more than the TOEFL Score who have less chance of admission.</a:t>
          </a:r>
          <a:endParaRPr lang="en-US"/>
        </a:p>
      </dgm:t>
    </dgm:pt>
    <dgm:pt modelId="{B2BAF1DF-D767-4CF0-B2F8-EEDA7058C9DE}" type="parTrans" cxnId="{23FB09E0-8704-48DB-A3DA-F46DA427A77E}">
      <dgm:prSet/>
      <dgm:spPr/>
      <dgm:t>
        <a:bodyPr/>
        <a:lstStyle/>
        <a:p>
          <a:endParaRPr lang="en-US"/>
        </a:p>
      </dgm:t>
    </dgm:pt>
    <dgm:pt modelId="{61D89830-B4FC-460A-AC34-ABBB4777CA86}" type="sibTrans" cxnId="{23FB09E0-8704-48DB-A3DA-F46DA427A77E}">
      <dgm:prSet/>
      <dgm:spPr/>
      <dgm:t>
        <a:bodyPr/>
        <a:lstStyle/>
        <a:p>
          <a:endParaRPr lang="en-US"/>
        </a:p>
      </dgm:t>
    </dgm:pt>
    <dgm:pt modelId="{B4459C5D-13E2-4AB1-B479-5CDBFC756563}" type="pres">
      <dgm:prSet presAssocID="{ADA38BD0-18A7-49E2-B75D-728AA6B67352}" presName="linear" presStyleCnt="0">
        <dgm:presLayoutVars>
          <dgm:animLvl val="lvl"/>
          <dgm:resizeHandles val="exact"/>
        </dgm:presLayoutVars>
      </dgm:prSet>
      <dgm:spPr/>
    </dgm:pt>
    <dgm:pt modelId="{47F95762-E0B7-4DB7-B8BE-61F511D2A512}" type="pres">
      <dgm:prSet presAssocID="{7861FB69-3107-43B6-AD1C-1D33A8C5EBA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15A013F-3F3B-485D-B65D-ACE4C1D693C8}" type="pres">
      <dgm:prSet presAssocID="{9F200533-58B4-4F25-8A87-8C9959AA3F0A}" presName="spacer" presStyleCnt="0"/>
      <dgm:spPr/>
    </dgm:pt>
    <dgm:pt modelId="{F34DCB1E-F47C-4E1D-AEE3-E7541F7E5904}" type="pres">
      <dgm:prSet presAssocID="{42575E49-D750-4F74-B08F-645EF089089D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4C18F31A-7FBE-46B9-ACC5-E25419ADFCA6}" srcId="{ADA38BD0-18A7-49E2-B75D-728AA6B67352}" destId="{7861FB69-3107-43B6-AD1C-1D33A8C5EBAB}" srcOrd="0" destOrd="0" parTransId="{E5D57BB6-BEE2-4A5D-AE4A-49D08A51BE05}" sibTransId="{9F200533-58B4-4F25-8A87-8C9959AA3F0A}"/>
    <dgm:cxn modelId="{E8A91223-7A80-44DA-9C75-238024551AC5}" type="presOf" srcId="{42575E49-D750-4F74-B08F-645EF089089D}" destId="{F34DCB1E-F47C-4E1D-AEE3-E7541F7E5904}" srcOrd="0" destOrd="0" presId="urn:microsoft.com/office/officeart/2005/8/layout/vList2"/>
    <dgm:cxn modelId="{24938657-01EF-431B-9651-67C7459B514A}" type="presOf" srcId="{7861FB69-3107-43B6-AD1C-1D33A8C5EBAB}" destId="{47F95762-E0B7-4DB7-B8BE-61F511D2A512}" srcOrd="0" destOrd="0" presId="urn:microsoft.com/office/officeart/2005/8/layout/vList2"/>
    <dgm:cxn modelId="{CEC9C5D6-18D9-41FF-8DA8-D136C3B8B85B}" type="presOf" srcId="{ADA38BD0-18A7-49E2-B75D-728AA6B67352}" destId="{B4459C5D-13E2-4AB1-B479-5CDBFC756563}" srcOrd="0" destOrd="0" presId="urn:microsoft.com/office/officeart/2005/8/layout/vList2"/>
    <dgm:cxn modelId="{23FB09E0-8704-48DB-A3DA-F46DA427A77E}" srcId="{ADA38BD0-18A7-49E2-B75D-728AA6B67352}" destId="{42575E49-D750-4F74-B08F-645EF089089D}" srcOrd="1" destOrd="0" parTransId="{B2BAF1DF-D767-4CF0-B2F8-EEDA7058C9DE}" sibTransId="{61D89830-B4FC-460A-AC34-ABBB4777CA86}"/>
    <dgm:cxn modelId="{F6B97CCA-9EAD-4082-95DF-B46E0C5D374B}" type="presParOf" srcId="{B4459C5D-13E2-4AB1-B479-5CDBFC756563}" destId="{47F95762-E0B7-4DB7-B8BE-61F511D2A512}" srcOrd="0" destOrd="0" presId="urn:microsoft.com/office/officeart/2005/8/layout/vList2"/>
    <dgm:cxn modelId="{AEC2F9D1-D5DB-4C90-BF04-FCEE2FEFF509}" type="presParOf" srcId="{B4459C5D-13E2-4AB1-B479-5CDBFC756563}" destId="{815A013F-3F3B-485D-B65D-ACE4C1D693C8}" srcOrd="1" destOrd="0" presId="urn:microsoft.com/office/officeart/2005/8/layout/vList2"/>
    <dgm:cxn modelId="{C84869B5-0820-4DD8-9EE4-6D019D763350}" type="presParOf" srcId="{B4459C5D-13E2-4AB1-B479-5CDBFC756563}" destId="{F34DCB1E-F47C-4E1D-AEE3-E7541F7E590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B3B26D-A84D-4F8D-B7D1-03E38E684AEE}">
      <dsp:nvSpPr>
        <dsp:cNvPr id="0" name=""/>
        <dsp:cNvSpPr/>
      </dsp:nvSpPr>
      <dsp:spPr>
        <a:xfrm>
          <a:off x="0" y="28319"/>
          <a:ext cx="11029950" cy="468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Etymology</a:t>
          </a:r>
        </a:p>
      </dsp:txBody>
      <dsp:txXfrm>
        <a:off x="22846" y="51165"/>
        <a:ext cx="10984258" cy="422308"/>
      </dsp:txXfrm>
    </dsp:sp>
    <dsp:sp modelId="{542C26F3-533A-4E4B-AD49-4F996CFF3F80}">
      <dsp:nvSpPr>
        <dsp:cNvPr id="0" name=""/>
        <dsp:cNvSpPr/>
      </dsp:nvSpPr>
      <dsp:spPr>
        <a:xfrm>
          <a:off x="0" y="553919"/>
          <a:ext cx="11029950" cy="468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Data</a:t>
          </a:r>
        </a:p>
      </dsp:txBody>
      <dsp:txXfrm>
        <a:off x="22846" y="576765"/>
        <a:ext cx="10984258" cy="422308"/>
      </dsp:txXfrm>
    </dsp:sp>
    <dsp:sp modelId="{47AE34DD-532B-4426-9496-F4C0DBC6D892}">
      <dsp:nvSpPr>
        <dsp:cNvPr id="0" name=""/>
        <dsp:cNvSpPr/>
      </dsp:nvSpPr>
      <dsp:spPr>
        <a:xfrm>
          <a:off x="0" y="1079519"/>
          <a:ext cx="11029950" cy="468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High chance and Low chance of admission</a:t>
          </a:r>
        </a:p>
      </dsp:txBody>
      <dsp:txXfrm>
        <a:off x="22846" y="1102365"/>
        <a:ext cx="10984258" cy="422308"/>
      </dsp:txXfrm>
    </dsp:sp>
    <dsp:sp modelId="{EB2D1F32-CDA9-401C-B964-EAFDAB52806B}">
      <dsp:nvSpPr>
        <dsp:cNvPr id="0" name=""/>
        <dsp:cNvSpPr/>
      </dsp:nvSpPr>
      <dsp:spPr>
        <a:xfrm>
          <a:off x="0" y="1605119"/>
          <a:ext cx="11029950" cy="468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Average GRE Score for two groups</a:t>
          </a:r>
        </a:p>
      </dsp:txBody>
      <dsp:txXfrm>
        <a:off x="22846" y="1627965"/>
        <a:ext cx="10984258" cy="422308"/>
      </dsp:txXfrm>
    </dsp:sp>
    <dsp:sp modelId="{EBFC68D9-65A6-42C0-BD30-05CE284EEDBC}">
      <dsp:nvSpPr>
        <dsp:cNvPr id="0" name=""/>
        <dsp:cNvSpPr/>
      </dsp:nvSpPr>
      <dsp:spPr>
        <a:xfrm>
          <a:off x="0" y="2130719"/>
          <a:ext cx="11029950" cy="468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T-test for GRE Score</a:t>
          </a:r>
        </a:p>
      </dsp:txBody>
      <dsp:txXfrm>
        <a:off x="22846" y="2153565"/>
        <a:ext cx="10984258" cy="422308"/>
      </dsp:txXfrm>
    </dsp:sp>
    <dsp:sp modelId="{403910D5-59C1-44D5-8AF4-673A9DBBE936}">
      <dsp:nvSpPr>
        <dsp:cNvPr id="0" name=""/>
        <dsp:cNvSpPr/>
      </dsp:nvSpPr>
      <dsp:spPr>
        <a:xfrm>
          <a:off x="0" y="2656319"/>
          <a:ext cx="11029950" cy="468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T-Test for TOEFL Score</a:t>
          </a:r>
        </a:p>
      </dsp:txBody>
      <dsp:txXfrm>
        <a:off x="22846" y="2679165"/>
        <a:ext cx="10984258" cy="422308"/>
      </dsp:txXfrm>
    </dsp:sp>
    <dsp:sp modelId="{20F65506-227E-42DA-887C-80AB74CFB9D0}">
      <dsp:nvSpPr>
        <dsp:cNvPr id="0" name=""/>
        <dsp:cNvSpPr/>
      </dsp:nvSpPr>
      <dsp:spPr>
        <a:xfrm>
          <a:off x="0" y="3181918"/>
          <a:ext cx="11029950" cy="468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Conclusion</a:t>
          </a:r>
        </a:p>
      </dsp:txBody>
      <dsp:txXfrm>
        <a:off x="22846" y="3204764"/>
        <a:ext cx="10984258" cy="4223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B00274-F9D6-4D4D-8612-C521581B62E4}">
      <dsp:nvSpPr>
        <dsp:cNvPr id="0" name=""/>
        <dsp:cNvSpPr/>
      </dsp:nvSpPr>
      <dsp:spPr>
        <a:xfrm>
          <a:off x="1346" y="89198"/>
          <a:ext cx="4725967" cy="30009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32D412-4AFB-4975-B844-12B40FD18C86}">
      <dsp:nvSpPr>
        <dsp:cNvPr id="0" name=""/>
        <dsp:cNvSpPr/>
      </dsp:nvSpPr>
      <dsp:spPr>
        <a:xfrm>
          <a:off x="526453" y="588050"/>
          <a:ext cx="4725967" cy="30009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/>
            <a:t>that the average GRE Score with high chance of admission is </a:t>
          </a:r>
          <a:r>
            <a:rPr lang="en-US" sz="3100" b="1" i="0" kern="1200"/>
            <a:t>equal</a:t>
          </a:r>
          <a:r>
            <a:rPr lang="en-US" sz="3100" b="0" i="0" kern="1200"/>
            <a:t> to average GRE Score with low chance of admission</a:t>
          </a:r>
          <a:endParaRPr lang="en-US" sz="3100" kern="1200"/>
        </a:p>
      </dsp:txBody>
      <dsp:txXfrm>
        <a:off x="614349" y="675946"/>
        <a:ext cx="4550175" cy="2825197"/>
      </dsp:txXfrm>
    </dsp:sp>
    <dsp:sp modelId="{73BEED3A-FB3D-406F-9BC5-9E45EA7EAFF4}">
      <dsp:nvSpPr>
        <dsp:cNvPr id="0" name=""/>
        <dsp:cNvSpPr/>
      </dsp:nvSpPr>
      <dsp:spPr>
        <a:xfrm>
          <a:off x="5777528" y="89198"/>
          <a:ext cx="4725967" cy="30009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4241B4-BBCB-4C81-B4B8-653765404E70}">
      <dsp:nvSpPr>
        <dsp:cNvPr id="0" name=""/>
        <dsp:cNvSpPr/>
      </dsp:nvSpPr>
      <dsp:spPr>
        <a:xfrm>
          <a:off x="6302636" y="588050"/>
          <a:ext cx="4725967" cy="30009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/>
            <a:t>that the average TOEFL Score with high chance of admission is </a:t>
          </a:r>
          <a:r>
            <a:rPr lang="en-US" sz="3100" b="1" i="0" kern="1200"/>
            <a:t>equal</a:t>
          </a:r>
          <a:r>
            <a:rPr lang="en-US" sz="3100" b="0" i="0" kern="1200"/>
            <a:t> to average TOEFL Score with low chance of admission</a:t>
          </a:r>
          <a:endParaRPr lang="en-US" sz="3100" kern="1200"/>
        </a:p>
      </dsp:txBody>
      <dsp:txXfrm>
        <a:off x="6390532" y="675946"/>
        <a:ext cx="4550175" cy="282519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E6E144-8F81-4845-A230-AE42072191F7}">
      <dsp:nvSpPr>
        <dsp:cNvPr id="0" name=""/>
        <dsp:cNvSpPr/>
      </dsp:nvSpPr>
      <dsp:spPr>
        <a:xfrm>
          <a:off x="0" y="0"/>
          <a:ext cx="527500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59D11F0-95B3-4076-BA33-CE58847C869D}">
      <dsp:nvSpPr>
        <dsp:cNvPr id="0" name=""/>
        <dsp:cNvSpPr/>
      </dsp:nvSpPr>
      <dsp:spPr>
        <a:xfrm>
          <a:off x="0" y="0"/>
          <a:ext cx="5275001" cy="20228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The grouped created based on the average chance of admission which is 0.72</a:t>
          </a:r>
        </a:p>
      </dsp:txBody>
      <dsp:txXfrm>
        <a:off x="0" y="0"/>
        <a:ext cx="5275001" cy="2022841"/>
      </dsp:txXfrm>
    </dsp:sp>
    <dsp:sp modelId="{A598890B-7C45-40AD-B2BC-63CFC4147183}">
      <dsp:nvSpPr>
        <dsp:cNvPr id="0" name=""/>
        <dsp:cNvSpPr/>
      </dsp:nvSpPr>
      <dsp:spPr>
        <a:xfrm>
          <a:off x="0" y="2022841"/>
          <a:ext cx="527500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ACBB582-6452-49E9-9AB2-F8106C4FBCE7}">
      <dsp:nvSpPr>
        <dsp:cNvPr id="0" name=""/>
        <dsp:cNvSpPr/>
      </dsp:nvSpPr>
      <dsp:spPr>
        <a:xfrm>
          <a:off x="0" y="2022841"/>
          <a:ext cx="5275001" cy="20228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The two groups histogram seems a normal distribution</a:t>
          </a:r>
        </a:p>
      </dsp:txBody>
      <dsp:txXfrm>
        <a:off x="0" y="2022841"/>
        <a:ext cx="5275001" cy="202284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093EC0-310F-4D86-8B8F-FC67E948F764}">
      <dsp:nvSpPr>
        <dsp:cNvPr id="0" name=""/>
        <dsp:cNvSpPr/>
      </dsp:nvSpPr>
      <dsp:spPr>
        <a:xfrm>
          <a:off x="0" y="0"/>
          <a:ext cx="9375457" cy="16552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The difference in means at the 95% confidence interval (two-tail) is between </a:t>
          </a:r>
          <a:br>
            <a:rPr lang="en-US" sz="2500" b="0" i="0" kern="1200"/>
          </a:br>
          <a:r>
            <a:rPr lang="en-US" sz="2500" b="0" i="0" kern="1200"/>
            <a:t>-17.29 and -14.46.</a:t>
          </a:r>
          <a:endParaRPr lang="en-US" sz="2500" kern="1200"/>
        </a:p>
      </dsp:txBody>
      <dsp:txXfrm>
        <a:off x="48479" y="48479"/>
        <a:ext cx="7664672" cy="1558249"/>
      </dsp:txXfrm>
    </dsp:sp>
    <dsp:sp modelId="{9306541D-5327-45B4-B2B8-B083D076D55D}">
      <dsp:nvSpPr>
        <dsp:cNvPr id="0" name=""/>
        <dsp:cNvSpPr/>
      </dsp:nvSpPr>
      <dsp:spPr>
        <a:xfrm>
          <a:off x="1654492" y="2023030"/>
          <a:ext cx="9375457" cy="1655207"/>
        </a:xfrm>
        <a:prstGeom prst="roundRect">
          <a:avLst>
            <a:gd name="adj" fmla="val 10000"/>
          </a:avLst>
        </a:prstGeom>
        <a:solidFill>
          <a:schemeClr val="accent2">
            <a:hueOff val="907195"/>
            <a:satOff val="-13789"/>
            <a:lumOff val="1215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The average GRE Score for those with higher chance of admission is approximately 14 to 17 Score more than the GRE Score who have less chance of admission.</a:t>
          </a:r>
          <a:endParaRPr lang="en-US" sz="2500" kern="1200"/>
        </a:p>
      </dsp:txBody>
      <dsp:txXfrm>
        <a:off x="1702971" y="2071509"/>
        <a:ext cx="6548122" cy="1558249"/>
      </dsp:txXfrm>
    </dsp:sp>
    <dsp:sp modelId="{613DB291-0195-4DEA-B35B-DC558E85C01A}">
      <dsp:nvSpPr>
        <dsp:cNvPr id="0" name=""/>
        <dsp:cNvSpPr/>
      </dsp:nvSpPr>
      <dsp:spPr>
        <a:xfrm>
          <a:off x="8299572" y="1301176"/>
          <a:ext cx="1075884" cy="107588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541646" y="1301176"/>
        <a:ext cx="591736" cy="8096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FBDEE9-FC1D-4C8C-BBC6-1D696EFD43B0}">
      <dsp:nvSpPr>
        <dsp:cNvPr id="0" name=""/>
        <dsp:cNvSpPr/>
      </dsp:nvSpPr>
      <dsp:spPr>
        <a:xfrm>
          <a:off x="0" y="0"/>
          <a:ext cx="701237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3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E5B471-230D-4E45-8125-749A510B7E62}">
      <dsp:nvSpPr>
        <dsp:cNvPr id="0" name=""/>
        <dsp:cNvSpPr/>
      </dsp:nvSpPr>
      <dsp:spPr>
        <a:xfrm>
          <a:off x="0" y="0"/>
          <a:ext cx="7012370" cy="2354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P= </a:t>
          </a:r>
          <a:r>
            <a:rPr lang="en-US" sz="3300" b="0" i="0" kern="1200" dirty="0"/>
            <a:t>3.0082116749464657e-64</a:t>
          </a:r>
          <a:endParaRPr lang="en-US" sz="3300" kern="1200" dirty="0"/>
        </a:p>
      </dsp:txBody>
      <dsp:txXfrm>
        <a:off x="0" y="0"/>
        <a:ext cx="7012370" cy="2354565"/>
      </dsp:txXfrm>
    </dsp:sp>
    <dsp:sp modelId="{A68775F1-73BE-4368-9E6D-E1A2A42BE068}">
      <dsp:nvSpPr>
        <dsp:cNvPr id="0" name=""/>
        <dsp:cNvSpPr/>
      </dsp:nvSpPr>
      <dsp:spPr>
        <a:xfrm>
          <a:off x="0" y="2354565"/>
          <a:ext cx="701237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3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5C83B2D-5D6E-466E-BFD3-51EC94F6CA4D}">
      <dsp:nvSpPr>
        <dsp:cNvPr id="0" name=""/>
        <dsp:cNvSpPr/>
      </dsp:nvSpPr>
      <dsp:spPr>
        <a:xfrm>
          <a:off x="0" y="2354565"/>
          <a:ext cx="7012370" cy="23545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0" i="0" kern="1200" dirty="0"/>
            <a:t>We reject the NULL hypothesis because P-Value is very small (&lt;0.05) SO it appears that the mean TOEFL score between the 2 groups is different</a:t>
          </a:r>
          <a:endParaRPr lang="en-US" sz="3300" kern="1200" dirty="0"/>
        </a:p>
      </dsp:txBody>
      <dsp:txXfrm>
        <a:off x="0" y="2354565"/>
        <a:ext cx="7012370" cy="23545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95762-E0B7-4DB7-B8BE-61F511D2A512}">
      <dsp:nvSpPr>
        <dsp:cNvPr id="0" name=""/>
        <dsp:cNvSpPr/>
      </dsp:nvSpPr>
      <dsp:spPr>
        <a:xfrm>
          <a:off x="0" y="58"/>
          <a:ext cx="11029950" cy="17901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The difference in means at the 95% confidence interval (two-tail) is between </a:t>
          </a:r>
          <a:br>
            <a:rPr lang="en-US" sz="3400" b="0" i="0" kern="1200"/>
          </a:br>
          <a:r>
            <a:rPr lang="en-US" sz="3400" b="0" i="0" kern="1200"/>
            <a:t>-8.85 and -7.26.</a:t>
          </a:r>
          <a:endParaRPr lang="en-US" sz="3400" kern="1200"/>
        </a:p>
      </dsp:txBody>
      <dsp:txXfrm>
        <a:off x="87385" y="87443"/>
        <a:ext cx="10855180" cy="1615330"/>
      </dsp:txXfrm>
    </dsp:sp>
    <dsp:sp modelId="{F34DCB1E-F47C-4E1D-AEE3-E7541F7E5904}">
      <dsp:nvSpPr>
        <dsp:cNvPr id="0" name=""/>
        <dsp:cNvSpPr/>
      </dsp:nvSpPr>
      <dsp:spPr>
        <a:xfrm>
          <a:off x="0" y="1888079"/>
          <a:ext cx="11029950" cy="17901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The average TOEFL Score for those with higher chance of admission is approximately 7.3 to 8.8 Score more than the TOEFL Score who have less chance of admission.</a:t>
          </a:r>
          <a:endParaRPr lang="en-US" sz="3400" kern="1200"/>
        </a:p>
      </dsp:txBody>
      <dsp:txXfrm>
        <a:off x="87385" y="1975464"/>
        <a:ext cx="10855180" cy="16153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41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Divergent plate boundaries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Convergent plate boundaries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Hotspots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10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Fissure vents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Shield volcanoes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Lava domes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Cryptodomes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Volcanic cones (cinder cones)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Stratovolcanoes (composite volcanoes)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Supervolcanoes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Underwater volcanoes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Subglacial volcanoes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Mud volcanoes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6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Popular classification of volcanoes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Technical classification of volcanoes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291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Volcanic gases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Significant consequences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Acid rain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Hazards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447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70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12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38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71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1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67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073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4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49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78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54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65716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mohansacharya/graduate-admission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ankerslife.com/media/425215/recentcollegegrads.jp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UNIVERSITY ADMISSION in U.S.A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sz="1800" dirty="0">
                <a:solidFill>
                  <a:srgbClr val="FFFFFF"/>
                </a:solidFill>
              </a:rPr>
              <a:t>shiva </a:t>
            </a:r>
            <a:r>
              <a:rPr lang="en-US" sz="1800" dirty="0" err="1">
                <a:solidFill>
                  <a:srgbClr val="FFFFFF"/>
                </a:solidFill>
              </a:rPr>
              <a:t>moosavi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rgbClr val="AE235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61F0C3EA-F5F7-439F-B595-7DB6CD69DE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0" r="22303" b="-1"/>
          <a:stretch/>
        </p:blipFill>
        <p:spPr bwMode="auto">
          <a:xfrm>
            <a:off x="4654295" y="10"/>
            <a:ext cx="753770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7011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GRE score 95% Confidence interval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C09AB06A-9F72-45FA-8514-14F1D15B09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2496089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8446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T-test for toefl score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39" name="Content Placeholder 2">
            <a:extLst>
              <a:ext uri="{FF2B5EF4-FFF2-40B4-BE49-F238E27FC236}">
                <a16:creationId xmlns:a16="http://schemas.microsoft.com/office/drawing/2014/main" id="{D5E8DC5F-10BC-4956-AE48-91706B7CB2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6028160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4533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TOEFL Score 95% confidence interval</a:t>
            </a:r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792D0255-EF03-4D43-BE07-253B4FEAAA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489983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5166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2B7D02C-F642-492B-8E97-FDE1C0FDA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1507414"/>
            <a:ext cx="5120255" cy="3903332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accent2"/>
                </a:solidFill>
              </a:rPr>
              <a:t>conclusion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D0BA34-24BC-4C63-945A-90AA854E1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0" y="1507415"/>
            <a:ext cx="5210007" cy="3903331"/>
          </a:xfrm>
          <a:ln w="57150">
            <a:noFill/>
          </a:ln>
        </p:spPr>
        <p:txBody>
          <a:bodyPr anchor="t">
            <a:normAutofit/>
          </a:bodyPr>
          <a:lstStyle/>
          <a:p>
            <a:r>
              <a:rPr lang="en-US" sz="2000" b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According to the research, it is recommended all students who seeking to get admission for American universities </a:t>
            </a:r>
            <a:br>
              <a:rPr lang="en-US" sz="2000" b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b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allocate enough time for GRE and TOEFL exam because according to this study, these two criteria is very important to have high </a:t>
            </a:r>
            <a:br>
              <a:rPr lang="en-US" sz="2000" b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b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chance of admission. </a:t>
            </a:r>
          </a:p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GRE AND TOEFL exam are not the only factors for admission as shown by Box Plot.</a:t>
            </a:r>
            <a:endParaRPr lang="en-US" sz="2000" b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47415D-11C2-4BA0-A3EE-E0DA219B3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74147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1124999"/>
            <a:ext cx="4076149" cy="4608003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accent2"/>
                </a:solidFill>
              </a:rPr>
              <a:t>Works cited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5117586" y="1124998"/>
            <a:ext cx="6493222" cy="4608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0" dirty="0">
                <a:effectLst/>
                <a:latin typeface="Courier New" panose="02070309020205020404" pitchFamily="49" charset="0"/>
                <a:hlinkClick r:id="rId3"/>
              </a:rPr>
              <a:t>https://www.kaggle.com/mohansacharya/graduate-admissions</a:t>
            </a:r>
            <a:endParaRPr lang="en-US" sz="2000" b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0" dirty="0">
                <a:effectLst/>
                <a:latin typeface="Courier New" panose="02070309020205020404" pitchFamily="49" charset="0"/>
                <a:hlinkClick r:id="rId4"/>
              </a:rPr>
              <a:t>https://www.bankerslife.com/media/425215/recentcollegegrads.jpg</a:t>
            </a:r>
            <a:r>
              <a:rPr lang="en-US" sz="2000" b="0" dirty="0">
                <a:effectLst/>
                <a:latin typeface="Courier New" panose="02070309020205020404" pitchFamily="49" charset="0"/>
              </a:rPr>
              <a:t> color image on the first page</a:t>
            </a:r>
          </a:p>
          <a:p>
            <a:pPr marL="0" indent="0">
              <a:buNone/>
            </a:pPr>
            <a:endParaRPr lang="en-US" sz="2000" b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b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31080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Contents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543780F0-2C8C-487A-878A-85F9DAB7B8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0682031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4621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2B7D02C-F642-492B-8E97-FDE1C0FDA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1507414"/>
            <a:ext cx="5120255" cy="3903332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accent2"/>
                </a:solidFill>
              </a:rPr>
              <a:t>Etymology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D0BA34-24BC-4C63-945A-90AA854E1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0" y="1507415"/>
            <a:ext cx="5210007" cy="3903331"/>
          </a:xfrm>
          <a:ln w="5715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/>
              <a:t>GRE : An exam for graduate student including Math and English</a:t>
            </a:r>
          </a:p>
          <a:p>
            <a:pPr>
              <a:lnSpc>
                <a:spcPct val="90000"/>
              </a:lnSpc>
            </a:pP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TOEFL: A test to clarify English ability of student</a:t>
            </a:r>
          </a:p>
          <a:p>
            <a:pPr>
              <a:lnSpc>
                <a:spcPct val="90000"/>
              </a:lnSpc>
            </a:pP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GOP: The average grade score</a:t>
            </a:r>
          </a:p>
          <a:p>
            <a:pPr>
              <a:lnSpc>
                <a:spcPct val="90000"/>
              </a:lnSpc>
            </a:pP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RESEARCH: The research may have the student or not(0/1)</a:t>
            </a:r>
          </a:p>
          <a:p>
            <a:pPr>
              <a:lnSpc>
                <a:spcPct val="90000"/>
              </a:lnSpc>
            </a:pP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SOP: The Statement Of Purpose</a:t>
            </a:r>
          </a:p>
          <a:p>
            <a:pPr>
              <a:lnSpc>
                <a:spcPct val="90000"/>
              </a:lnSpc>
            </a:pPr>
            <a:endParaRPr lang="en-US" sz="17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47415D-11C2-4BA0-A3EE-E0DA219B3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8858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91474-C3EF-42E6-A75C-419BA4DF3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The top 5 row of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CB7BB44-35FD-4132-BD0D-0BC92C37E2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0381241"/>
              </p:ext>
            </p:extLst>
          </p:nvPr>
        </p:nvGraphicFramePr>
        <p:xfrm>
          <a:off x="581025" y="2228849"/>
          <a:ext cx="11029956" cy="3582992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78806">
                  <a:extLst>
                    <a:ext uri="{9D8B030D-6E8A-4147-A177-3AD203B41FA5}">
                      <a16:colId xmlns:a16="http://schemas.microsoft.com/office/drawing/2014/main" val="1339105709"/>
                    </a:ext>
                  </a:extLst>
                </a:gridCol>
                <a:gridCol w="1137211">
                  <a:extLst>
                    <a:ext uri="{9D8B030D-6E8A-4147-A177-3AD203B41FA5}">
                      <a16:colId xmlns:a16="http://schemas.microsoft.com/office/drawing/2014/main" val="3152386892"/>
                    </a:ext>
                  </a:extLst>
                </a:gridCol>
                <a:gridCol w="1105744">
                  <a:extLst>
                    <a:ext uri="{9D8B030D-6E8A-4147-A177-3AD203B41FA5}">
                      <a16:colId xmlns:a16="http://schemas.microsoft.com/office/drawing/2014/main" val="2576752361"/>
                    </a:ext>
                  </a:extLst>
                </a:gridCol>
                <a:gridCol w="1105744">
                  <a:extLst>
                    <a:ext uri="{9D8B030D-6E8A-4147-A177-3AD203B41FA5}">
                      <a16:colId xmlns:a16="http://schemas.microsoft.com/office/drawing/2014/main" val="4003246943"/>
                    </a:ext>
                  </a:extLst>
                </a:gridCol>
                <a:gridCol w="1621572">
                  <a:extLst>
                    <a:ext uri="{9D8B030D-6E8A-4147-A177-3AD203B41FA5}">
                      <a16:colId xmlns:a16="http://schemas.microsoft.com/office/drawing/2014/main" val="1841572266"/>
                    </a:ext>
                  </a:extLst>
                </a:gridCol>
                <a:gridCol w="811782">
                  <a:extLst>
                    <a:ext uri="{9D8B030D-6E8A-4147-A177-3AD203B41FA5}">
                      <a16:colId xmlns:a16="http://schemas.microsoft.com/office/drawing/2014/main" val="2629457424"/>
                    </a:ext>
                  </a:extLst>
                </a:gridCol>
                <a:gridCol w="968721">
                  <a:extLst>
                    <a:ext uri="{9D8B030D-6E8A-4147-A177-3AD203B41FA5}">
                      <a16:colId xmlns:a16="http://schemas.microsoft.com/office/drawing/2014/main" val="3994801102"/>
                    </a:ext>
                  </a:extLst>
                </a:gridCol>
                <a:gridCol w="1524779">
                  <a:extLst>
                    <a:ext uri="{9D8B030D-6E8A-4147-A177-3AD203B41FA5}">
                      <a16:colId xmlns:a16="http://schemas.microsoft.com/office/drawing/2014/main" val="2047558017"/>
                    </a:ext>
                  </a:extLst>
                </a:gridCol>
                <a:gridCol w="1381383">
                  <a:extLst>
                    <a:ext uri="{9D8B030D-6E8A-4147-A177-3AD203B41FA5}">
                      <a16:colId xmlns:a16="http://schemas.microsoft.com/office/drawing/2014/main" val="2370554606"/>
                    </a:ext>
                  </a:extLst>
                </a:gridCol>
                <a:gridCol w="994214">
                  <a:extLst>
                    <a:ext uri="{9D8B030D-6E8A-4147-A177-3AD203B41FA5}">
                      <a16:colId xmlns:a16="http://schemas.microsoft.com/office/drawing/2014/main" val="2320234274"/>
                    </a:ext>
                  </a:extLst>
                </a:gridCol>
              </a:tblGrid>
              <a:tr h="963622">
                <a:tc>
                  <a:txBody>
                    <a:bodyPr/>
                    <a:lstStyle/>
                    <a:p>
                      <a:pPr algn="r"/>
                      <a:br>
                        <a:rPr lang="en-US" sz="1500" b="1" cap="all" spc="60">
                          <a:solidFill>
                            <a:schemeClr val="tx1"/>
                          </a:solidFill>
                          <a:effectLst/>
                        </a:rPr>
                      </a:br>
                      <a:endParaRPr lang="en-US" sz="1500" b="1" cap="all" spc="6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cap="all" spc="60">
                          <a:solidFill>
                            <a:schemeClr val="tx1"/>
                          </a:solidFill>
                          <a:effectLst/>
                        </a:rPr>
                        <a:t>Serial No.</a:t>
                      </a: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cap="all" spc="60">
                          <a:solidFill>
                            <a:schemeClr val="tx1"/>
                          </a:solidFill>
                          <a:effectLst/>
                        </a:rPr>
                        <a:t>GRE Score</a:t>
                      </a: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cap="all" spc="60">
                          <a:solidFill>
                            <a:schemeClr val="tx1"/>
                          </a:solidFill>
                          <a:effectLst/>
                        </a:rPr>
                        <a:t>TOEFL Score</a:t>
                      </a: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cap="all" spc="60">
                          <a:solidFill>
                            <a:schemeClr val="tx1"/>
                          </a:solidFill>
                          <a:effectLst/>
                        </a:rPr>
                        <a:t>University Rating</a:t>
                      </a: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cap="all" spc="60">
                          <a:solidFill>
                            <a:schemeClr val="tx1"/>
                          </a:solidFill>
                          <a:effectLst/>
                        </a:rPr>
                        <a:t>SOP</a:t>
                      </a: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cap="all" spc="60">
                          <a:solidFill>
                            <a:schemeClr val="tx1"/>
                          </a:solidFill>
                          <a:effectLst/>
                        </a:rPr>
                        <a:t>CGPA</a:t>
                      </a:r>
                    </a:p>
                    <a:p>
                      <a:pPr algn="r"/>
                      <a:endParaRPr lang="en-US" sz="1500" b="1" cap="all" spc="6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cap="all" spc="6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</a:p>
                    <a:p>
                      <a:pPr algn="r"/>
                      <a:endParaRPr lang="en-US" sz="1500" b="1" cap="all" spc="6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cap="all" spc="60">
                          <a:solidFill>
                            <a:schemeClr val="tx1"/>
                          </a:solidFill>
                          <a:effectLst/>
                        </a:rPr>
                        <a:t>Chance of Admit</a:t>
                      </a:r>
                    </a:p>
                    <a:p>
                      <a:pPr algn="r"/>
                      <a:endParaRPr lang="en-US" sz="1500" b="1" cap="all" spc="6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500" b="1" cap="all" spc="60">
                        <a:solidFill>
                          <a:schemeClr val="tx1"/>
                        </a:solidFill>
                      </a:endParaRPr>
                    </a:p>
                  </a:txBody>
                  <a:tcPr marL="114717" marR="114717" marT="114717" marB="11471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2187094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pPr fontAlgn="ctr"/>
                      <a:endParaRPr lang="en-US" sz="20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337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118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4.5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9.65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0.92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2277544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pPr fontAlgn="ctr"/>
                      <a:endParaRPr lang="en-US" sz="20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324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107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4.0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8.87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0.76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3482665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pPr fontAlgn="ctr"/>
                      <a:endParaRPr lang="en-US" sz="20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316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104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3.0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8.00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0.72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0079499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pPr fontAlgn="ctr"/>
                      <a:endParaRPr lang="en-US" sz="20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322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110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3.5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8.67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0.80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287512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pPr fontAlgn="ctr"/>
                      <a:endParaRPr lang="en-US" sz="2000" b="1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314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103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2.0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8.21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cap="none" spc="0">
                          <a:solidFill>
                            <a:schemeClr val="tx1"/>
                          </a:solidFill>
                          <a:effectLst/>
                        </a:rPr>
                        <a:t>0.65</a:t>
                      </a: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20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717" marR="114717" marT="57358" marB="11471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6872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1514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177E1-630F-450C-ADCF-B4CE6CE5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NulL Hypothesis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24973E4-A7D9-473F-BC9F-FB04B3B3C0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2148533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139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C4DCE-5722-4AD4-85D9-09C86705E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Histogram of </a:t>
            </a:r>
            <a:r>
              <a:rPr lang="en-US" dirty="0" err="1"/>
              <a:t>gre</a:t>
            </a:r>
            <a:r>
              <a:rPr lang="en-US" dirty="0"/>
              <a:t> score grouped by chance of admission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FDF771-E685-464C-8935-25047BD7B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FBE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3D5D599-1CAE-4C92-B5AE-8E51AF6D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C404112-C0C4-4DF5-8939-54EA1B6E0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7225" y="2483857"/>
            <a:ext cx="4962525" cy="3403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5" name="Content Placeholder 7">
            <a:extLst>
              <a:ext uri="{FF2B5EF4-FFF2-40B4-BE49-F238E27FC236}">
                <a16:creationId xmlns:a16="http://schemas.microsoft.com/office/drawing/2014/main" id="{B4783850-48A5-485A-B5B5-08E37C2E84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3567705"/>
              </p:ext>
            </p:extLst>
          </p:nvPr>
        </p:nvGraphicFramePr>
        <p:xfrm>
          <a:off x="6335805" y="2180496"/>
          <a:ext cx="5275001" cy="4045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8427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0" name="Rectangle 76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78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4149587"/>
            <a:ext cx="3703320" cy="224097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189" y="4482548"/>
            <a:ext cx="3089189" cy="14610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/>
              <a:t>high chance and low chance of admission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F292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BB6AA54A-B4E3-49B2-8F46-1F790FEC6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7999" y="804487"/>
            <a:ext cx="3716757" cy="2656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4F01B7F-7C9F-4EBA-9E5E-59CF9A500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80783" y="804488"/>
            <a:ext cx="4263504" cy="304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2" name="Content Placeholder 2057">
            <a:extLst>
              <a:ext uri="{FF2B5EF4-FFF2-40B4-BE49-F238E27FC236}">
                <a16:creationId xmlns:a16="http://schemas.microsoft.com/office/drawing/2014/main" id="{962F484C-BF23-427A-BC82-CDB9A50A0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4149587"/>
            <a:ext cx="7183597" cy="2256390"/>
          </a:xfrm>
        </p:spPr>
        <p:txBody>
          <a:bodyPr>
            <a:normAutofit/>
          </a:bodyPr>
          <a:lstStyle/>
          <a:p>
            <a:pPr>
              <a:buClr>
                <a:srgbClr val="FF2929"/>
              </a:buClr>
            </a:pPr>
            <a:r>
              <a:rPr lang="en-US" dirty="0"/>
              <a:t>The two plots confirm that two group distributions are Normal.</a:t>
            </a:r>
          </a:p>
        </p:txBody>
      </p:sp>
    </p:spTree>
    <p:extLst>
      <p:ext uri="{BB962C8B-B14F-4D97-AF65-F5344CB8AC3E}">
        <p14:creationId xmlns:p14="http://schemas.microsoft.com/office/powerpoint/2010/main" val="2070711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Box plot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8FDF771-E685-464C-8935-25047BD7B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D37D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3D5D599-1CAE-4C92-B5AE-8E51AF6D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F088EA5-6640-4BD0-9496-C0AE63829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7225" y="2514481"/>
            <a:ext cx="4962525" cy="334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35D10BA9-6BCA-4F99-BF35-327E258AB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>
              <a:buClr>
                <a:srgbClr val="D37D32"/>
              </a:buClr>
              <a:buNone/>
            </a:pPr>
            <a:r>
              <a:rPr lang="en-US" dirty="0"/>
              <a:t>Two box plot shows </a:t>
            </a:r>
          </a:p>
          <a:p>
            <a:pPr marL="342900" indent="-342900">
              <a:buClr>
                <a:srgbClr val="D37D32"/>
              </a:buClr>
              <a:buFont typeface="+mj-lt"/>
              <a:buAutoNum type="arabicPeriod"/>
            </a:pPr>
            <a:r>
              <a:rPr lang="en-US" dirty="0"/>
              <a:t>The average GRE Score for High chance of admission group is more than the other group</a:t>
            </a:r>
          </a:p>
          <a:p>
            <a:pPr marL="342900" indent="-342900">
              <a:buClr>
                <a:srgbClr val="D37D32"/>
              </a:buClr>
              <a:buFont typeface="+mj-lt"/>
              <a:buAutoNum type="arabicPeriod"/>
            </a:pPr>
            <a:r>
              <a:rPr lang="en-US" dirty="0"/>
              <a:t>There is some outlier for High chance of admission group</a:t>
            </a:r>
          </a:p>
          <a:p>
            <a:pPr marL="342900" indent="-342900">
              <a:buClr>
                <a:srgbClr val="D37D32"/>
              </a:buClr>
              <a:buFont typeface="+mj-lt"/>
              <a:buAutoNum type="arabicPeriod"/>
            </a:pPr>
            <a:r>
              <a:rPr lang="en-US" dirty="0"/>
              <a:t>There are some high GRE Score that they are not in the group of High chance of admission, that may show other factors are important as well</a:t>
            </a:r>
          </a:p>
          <a:p>
            <a:pPr marL="0" indent="0">
              <a:buClr>
                <a:srgbClr val="D37D32"/>
              </a:buCl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849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F5B0D38-3E7B-4D3B-B939-57149031E3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12500" b="125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9D16CE2-CB40-4065-A0D6-E37DA839B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T-test for gre score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Clr>
                <a:srgbClr val="89D5D8"/>
              </a:buClr>
              <a:buNone/>
            </a:pPr>
            <a:r>
              <a:rPr lang="en-US" b="0" i="0" dirty="0">
                <a:effectLst/>
                <a:latin typeface="Roboto"/>
              </a:rPr>
              <a:t>We reject the NULL hypothesis because </a:t>
            </a:r>
            <a:r>
              <a:rPr lang="en-US" b="0" i="0" dirty="0" err="1">
                <a:effectLst/>
                <a:latin typeface="Roboto"/>
              </a:rPr>
              <a:t>P_Value</a:t>
            </a:r>
            <a:r>
              <a:rPr lang="en-US" b="0" i="0" dirty="0">
                <a:effectLst/>
                <a:latin typeface="Roboto"/>
              </a:rPr>
              <a:t> is very small (&lt;0.05) SO it appears that the mean GRE score between the 2 groups is different </a:t>
            </a:r>
            <a:endParaRPr lang="en-US" b="0" i="0">
              <a:effectLst/>
              <a:latin typeface="Roboto"/>
            </a:endParaRPr>
          </a:p>
          <a:p>
            <a:pPr marL="0" indent="0">
              <a:buClr>
                <a:srgbClr val="89D5D8"/>
              </a:buClr>
              <a:buNone/>
            </a:pPr>
            <a:r>
              <a:rPr lang="en-US" b="0" i="0" dirty="0">
                <a:effectLst/>
                <a:latin typeface="Roboto"/>
              </a:rPr>
              <a:t>P= </a:t>
            </a:r>
            <a:r>
              <a:rPr lang="en-US" b="0" i="0">
                <a:effectLst/>
                <a:latin typeface="Courier New" panose="02070309020205020404" pitchFamily="49" charset="0"/>
              </a:rPr>
              <a:t>1.4737323571414602e-75</a:t>
            </a:r>
            <a:endParaRPr lang="en-US" b="0" i="0">
              <a:effectLst/>
              <a:latin typeface="Roboto"/>
            </a:endParaRPr>
          </a:p>
          <a:p>
            <a:pPr marL="0" indent="0">
              <a:buClr>
                <a:srgbClr val="89D5D8"/>
              </a:buClr>
              <a:buNone/>
            </a:pPr>
            <a:endParaRPr lang="en-US" b="0" i="0">
              <a:effectLst/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22681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650</Words>
  <Application>Microsoft Office PowerPoint</Application>
  <PresentationFormat>Widescreen</PresentationFormat>
  <Paragraphs>129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Gill Sans MT</vt:lpstr>
      <vt:lpstr>Roboto</vt:lpstr>
      <vt:lpstr>Wingdings 2</vt:lpstr>
      <vt:lpstr>Dividend</vt:lpstr>
      <vt:lpstr>UNIVERSITY ADMISSION in U.S.A   shiva moosavi</vt:lpstr>
      <vt:lpstr>Contents</vt:lpstr>
      <vt:lpstr>Etymology</vt:lpstr>
      <vt:lpstr>The top 5 row of data</vt:lpstr>
      <vt:lpstr>NulL Hypothesis</vt:lpstr>
      <vt:lpstr>Histogram of gre score grouped by chance of admission</vt:lpstr>
      <vt:lpstr>high chance and low chance of admission</vt:lpstr>
      <vt:lpstr>Box plot</vt:lpstr>
      <vt:lpstr>T-test for gre score</vt:lpstr>
      <vt:lpstr>GRE score 95% Confidence interval</vt:lpstr>
      <vt:lpstr>T-test for toefl score</vt:lpstr>
      <vt:lpstr>TOEFL Score 95% confidence interval</vt:lpstr>
      <vt:lpstr>conclusion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ADMISSION in U.S.A   shiva moosavi</dc:title>
  <dc:creator>sh m</dc:creator>
  <cp:lastModifiedBy>sh m</cp:lastModifiedBy>
  <cp:revision>1</cp:revision>
  <dcterms:created xsi:type="dcterms:W3CDTF">2020-11-21T16:07:26Z</dcterms:created>
  <dcterms:modified xsi:type="dcterms:W3CDTF">2020-11-21T16:08:13Z</dcterms:modified>
</cp:coreProperties>
</file>

<file path=docProps/thumbnail.jpeg>
</file>